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5"/>
  </p:notesMasterIdLst>
  <p:sldIdLst>
    <p:sldId id="1269" r:id="rId2"/>
    <p:sldId id="1245" r:id="rId3"/>
    <p:sldId id="1251" r:id="rId4"/>
    <p:sldId id="1224" r:id="rId5"/>
    <p:sldId id="1276" r:id="rId6"/>
    <p:sldId id="342" r:id="rId7"/>
    <p:sldId id="1254" r:id="rId8"/>
    <p:sldId id="1270" r:id="rId9"/>
    <p:sldId id="344" r:id="rId10"/>
    <p:sldId id="1275" r:id="rId11"/>
    <p:sldId id="291" r:id="rId12"/>
    <p:sldId id="1226" r:id="rId13"/>
    <p:sldId id="1272" r:id="rId14"/>
    <p:sldId id="363" r:id="rId15"/>
    <p:sldId id="1273" r:id="rId16"/>
    <p:sldId id="282" r:id="rId17"/>
    <p:sldId id="397" r:id="rId18"/>
    <p:sldId id="1277" r:id="rId19"/>
    <p:sldId id="1287" r:id="rId20"/>
    <p:sldId id="1281" r:id="rId21"/>
    <p:sldId id="1282" r:id="rId22"/>
    <p:sldId id="307" r:id="rId23"/>
    <p:sldId id="353" r:id="rId24"/>
    <p:sldId id="361" r:id="rId25"/>
    <p:sldId id="1280" r:id="rId26"/>
    <p:sldId id="1283" r:id="rId27"/>
    <p:sldId id="321" r:id="rId28"/>
    <p:sldId id="315" r:id="rId29"/>
    <p:sldId id="328" r:id="rId30"/>
    <p:sldId id="312" r:id="rId31"/>
    <p:sldId id="1286" r:id="rId32"/>
    <p:sldId id="1257" r:id="rId33"/>
    <p:sldId id="1243" r:id="rId34"/>
    <p:sldId id="1244" r:id="rId35"/>
    <p:sldId id="1259" r:id="rId36"/>
    <p:sldId id="1258" r:id="rId37"/>
    <p:sldId id="1260" r:id="rId38"/>
    <p:sldId id="1278" r:id="rId39"/>
    <p:sldId id="386" r:id="rId40"/>
    <p:sldId id="1232" r:id="rId41"/>
    <p:sldId id="1279" r:id="rId42"/>
    <p:sldId id="1256" r:id="rId43"/>
    <p:sldId id="382" r:id="rId44"/>
    <p:sldId id="1241" r:id="rId45"/>
    <p:sldId id="1240" r:id="rId46"/>
    <p:sldId id="330" r:id="rId47"/>
    <p:sldId id="1274" r:id="rId48"/>
    <p:sldId id="1252" r:id="rId49"/>
    <p:sldId id="345" r:id="rId50"/>
    <p:sldId id="346" r:id="rId51"/>
    <p:sldId id="347" r:id="rId52"/>
    <p:sldId id="348" r:id="rId53"/>
    <p:sldId id="297" r:id="rId54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 autoAdjust="0"/>
    <p:restoredTop sz="90922"/>
  </p:normalViewPr>
  <p:slideViewPr>
    <p:cSldViewPr>
      <p:cViewPr varScale="1">
        <p:scale>
          <a:sx n="202" d="100"/>
          <a:sy n="202" d="100"/>
        </p:scale>
        <p:origin x="184" y="336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y428\Desktop\STDP\data\analysis_STDP_25-50H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y428\Desktop\STDP\data\analysis_STDP_25-50Hz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Summary for 25,50Hz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amplitude_25Hz50Hz!$AQ$2</c:f>
              <c:strCache>
                <c:ptCount val="1"/>
                <c:pt idx="0">
                  <c:v>25Hz25Hz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15875">
                <a:solidFill>
                  <a:schemeClr val="tx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1"/>
            <c:plus>
              <c:numRef>
                <c:f>amplitude_25Hz50Hz!$AR$4:$AR$53</c:f>
                <c:numCache>
                  <c:formatCode>General</c:formatCode>
                  <c:ptCount val="50"/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6.479947960082201E-2</c:v>
                  </c:pt>
                  <c:pt idx="6">
                    <c:v>5.2818112995861782E-2</c:v>
                  </c:pt>
                  <c:pt idx="7">
                    <c:v>4.8745722975596872E-2</c:v>
                  </c:pt>
                  <c:pt idx="8">
                    <c:v>6.5155944997295767E-2</c:v>
                  </c:pt>
                  <c:pt idx="9">
                    <c:v>6.4131009345935894E-2</c:v>
                  </c:pt>
                  <c:pt idx="10">
                    <c:v>0.14594311523369691</c:v>
                  </c:pt>
                  <c:pt idx="11">
                    <c:v>0.1382472769577528</c:v>
                  </c:pt>
                  <c:pt idx="12">
                    <c:v>0.13739938291492648</c:v>
                  </c:pt>
                  <c:pt idx="13">
                    <c:v>9.9172634946621124E-2</c:v>
                  </c:pt>
                  <c:pt idx="14">
                    <c:v>0.12222587348123885</c:v>
                  </c:pt>
                  <c:pt idx="15">
                    <c:v>0.17315928970818217</c:v>
                  </c:pt>
                  <c:pt idx="16">
                    <c:v>0.18413504650558699</c:v>
                  </c:pt>
                  <c:pt idx="17">
                    <c:v>0.12769623827604204</c:v>
                  </c:pt>
                  <c:pt idx="18">
                    <c:v>0.23125796992409398</c:v>
                  </c:pt>
                  <c:pt idx="19">
                    <c:v>0.21857714526546401</c:v>
                  </c:pt>
                  <c:pt idx="20">
                    <c:v>6.823502599133599E-2</c:v>
                  </c:pt>
                  <c:pt idx="21">
                    <c:v>0.13848668680149465</c:v>
                  </c:pt>
                  <c:pt idx="22">
                    <c:v>0.12804335751394047</c:v>
                  </c:pt>
                  <c:pt idx="23">
                    <c:v>0.19125165031731217</c:v>
                  </c:pt>
                  <c:pt idx="24">
                    <c:v>0.15658822850465279</c:v>
                  </c:pt>
                  <c:pt idx="25">
                    <c:v>0.13084308002967793</c:v>
                  </c:pt>
                  <c:pt idx="26">
                    <c:v>0.14506561662797696</c:v>
                  </c:pt>
                  <c:pt idx="27">
                    <c:v>0.21754420246165235</c:v>
                  </c:pt>
                  <c:pt idx="28">
                    <c:v>0.14243215276097082</c:v>
                  </c:pt>
                  <c:pt idx="29">
                    <c:v>0.13833480653055558</c:v>
                  </c:pt>
                  <c:pt idx="30">
                    <c:v>0.14396223840246802</c:v>
                  </c:pt>
                  <c:pt idx="31">
                    <c:v>9.8965594885766756E-2</c:v>
                  </c:pt>
                  <c:pt idx="32">
                    <c:v>0.14426261804615562</c:v>
                  </c:pt>
                  <c:pt idx="33">
                    <c:v>0.17199787696727972</c:v>
                  </c:pt>
                  <c:pt idx="34">
                    <c:v>0.19225186396748706</c:v>
                  </c:pt>
                  <c:pt idx="35">
                    <c:v>0.17571007544167438</c:v>
                  </c:pt>
                  <c:pt idx="36">
                    <c:v>0.13637952820520285</c:v>
                  </c:pt>
                  <c:pt idx="37">
                    <c:v>0.13572369523848224</c:v>
                  </c:pt>
                  <c:pt idx="38">
                    <c:v>0.11217620571538889</c:v>
                  </c:pt>
                  <c:pt idx="39">
                    <c:v>7.8453975863589515E-2</c:v>
                  </c:pt>
                  <c:pt idx="40">
                    <c:v>0.14021938543881071</c:v>
                  </c:pt>
                  <c:pt idx="41">
                    <c:v>0.11480649881571474</c:v>
                  </c:pt>
                  <c:pt idx="42">
                    <c:v>0.12046630162041744</c:v>
                  </c:pt>
                  <c:pt idx="43">
                    <c:v>8.3236106082032468E-2</c:v>
                  </c:pt>
                  <c:pt idx="44">
                    <c:v>0.14115065964252638</c:v>
                  </c:pt>
                  <c:pt idx="45">
                    <c:v>0.23209877172303742</c:v>
                  </c:pt>
                  <c:pt idx="46">
                    <c:v>5.8286026381734801E-2</c:v>
                  </c:pt>
                  <c:pt idx="47">
                    <c:v>0.25351385740623095</c:v>
                  </c:pt>
                  <c:pt idx="48">
                    <c:v>0.13094675154614194</c:v>
                  </c:pt>
                  <c:pt idx="49">
                    <c:v>0</c:v>
                  </c:pt>
                </c:numCache>
              </c:numRef>
            </c:plus>
            <c:minus>
              <c:numRef>
                <c:f>amplitude_25Hz50Hz!$AR$4:$AR$53</c:f>
                <c:numCache>
                  <c:formatCode>General</c:formatCode>
                  <c:ptCount val="50"/>
                  <c:pt idx="1">
                    <c:v>0</c:v>
                  </c:pt>
                  <c:pt idx="2">
                    <c:v>0</c:v>
                  </c:pt>
                  <c:pt idx="3">
                    <c:v>0</c:v>
                  </c:pt>
                  <c:pt idx="4">
                    <c:v>0</c:v>
                  </c:pt>
                  <c:pt idx="5">
                    <c:v>6.479947960082201E-2</c:v>
                  </c:pt>
                  <c:pt idx="6">
                    <c:v>5.2818112995861782E-2</c:v>
                  </c:pt>
                  <c:pt idx="7">
                    <c:v>4.8745722975596872E-2</c:v>
                  </c:pt>
                  <c:pt idx="8">
                    <c:v>6.5155944997295767E-2</c:v>
                  </c:pt>
                  <c:pt idx="9">
                    <c:v>6.4131009345935894E-2</c:v>
                  </c:pt>
                  <c:pt idx="10">
                    <c:v>0.14594311523369691</c:v>
                  </c:pt>
                  <c:pt idx="11">
                    <c:v>0.1382472769577528</c:v>
                  </c:pt>
                  <c:pt idx="12">
                    <c:v>0.13739938291492648</c:v>
                  </c:pt>
                  <c:pt idx="13">
                    <c:v>9.9172634946621124E-2</c:v>
                  </c:pt>
                  <c:pt idx="14">
                    <c:v>0.12222587348123885</c:v>
                  </c:pt>
                  <c:pt idx="15">
                    <c:v>0.17315928970818217</c:v>
                  </c:pt>
                  <c:pt idx="16">
                    <c:v>0.18413504650558699</c:v>
                  </c:pt>
                  <c:pt idx="17">
                    <c:v>0.12769623827604204</c:v>
                  </c:pt>
                  <c:pt idx="18">
                    <c:v>0.23125796992409398</c:v>
                  </c:pt>
                  <c:pt idx="19">
                    <c:v>0.21857714526546401</c:v>
                  </c:pt>
                  <c:pt idx="20">
                    <c:v>6.823502599133599E-2</c:v>
                  </c:pt>
                  <c:pt idx="21">
                    <c:v>0.13848668680149465</c:v>
                  </c:pt>
                  <c:pt idx="22">
                    <c:v>0.12804335751394047</c:v>
                  </c:pt>
                  <c:pt idx="23">
                    <c:v>0.19125165031731217</c:v>
                  </c:pt>
                  <c:pt idx="24">
                    <c:v>0.15658822850465279</c:v>
                  </c:pt>
                  <c:pt idx="25">
                    <c:v>0.13084308002967793</c:v>
                  </c:pt>
                  <c:pt idx="26">
                    <c:v>0.14506561662797696</c:v>
                  </c:pt>
                  <c:pt idx="27">
                    <c:v>0.21754420246165235</c:v>
                  </c:pt>
                  <c:pt idx="28">
                    <c:v>0.14243215276097082</c:v>
                  </c:pt>
                  <c:pt idx="29">
                    <c:v>0.13833480653055558</c:v>
                  </c:pt>
                  <c:pt idx="30">
                    <c:v>0.14396223840246802</c:v>
                  </c:pt>
                  <c:pt idx="31">
                    <c:v>9.8965594885766756E-2</c:v>
                  </c:pt>
                  <c:pt idx="32">
                    <c:v>0.14426261804615562</c:v>
                  </c:pt>
                  <c:pt idx="33">
                    <c:v>0.17199787696727972</c:v>
                  </c:pt>
                  <c:pt idx="34">
                    <c:v>0.19225186396748706</c:v>
                  </c:pt>
                  <c:pt idx="35">
                    <c:v>0.17571007544167438</c:v>
                  </c:pt>
                  <c:pt idx="36">
                    <c:v>0.13637952820520285</c:v>
                  </c:pt>
                  <c:pt idx="37">
                    <c:v>0.13572369523848224</c:v>
                  </c:pt>
                  <c:pt idx="38">
                    <c:v>0.11217620571538889</c:v>
                  </c:pt>
                  <c:pt idx="39">
                    <c:v>7.8453975863589515E-2</c:v>
                  </c:pt>
                  <c:pt idx="40">
                    <c:v>0.14021938543881071</c:v>
                  </c:pt>
                  <c:pt idx="41">
                    <c:v>0.11480649881571474</c:v>
                  </c:pt>
                  <c:pt idx="42">
                    <c:v>0.12046630162041744</c:v>
                  </c:pt>
                  <c:pt idx="43">
                    <c:v>8.3236106082032468E-2</c:v>
                  </c:pt>
                  <c:pt idx="44">
                    <c:v>0.14115065964252638</c:v>
                  </c:pt>
                  <c:pt idx="45">
                    <c:v>0.23209877172303742</c:v>
                  </c:pt>
                  <c:pt idx="46">
                    <c:v>5.8286026381734801E-2</c:v>
                  </c:pt>
                  <c:pt idx="47">
                    <c:v>0.25351385740623095</c:v>
                  </c:pt>
                  <c:pt idx="48">
                    <c:v>0.13094675154614194</c:v>
                  </c:pt>
                  <c:pt idx="49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xVal>
            <c:numRef>
              <c:f>amplitude_25Hz50Hz!$AE$8:$AE$54</c:f>
              <c:numCache>
                <c:formatCode>General</c:formatCode>
                <c:ptCount val="47"/>
                <c:pt idx="0">
                  <c:v>-6</c:v>
                </c:pt>
                <c:pt idx="1">
                  <c:v>-5</c:v>
                </c:pt>
                <c:pt idx="2">
                  <c:v>-4</c:v>
                </c:pt>
                <c:pt idx="3">
                  <c:v>-3</c:v>
                </c:pt>
                <c:pt idx="4">
                  <c:v>-2</c:v>
                </c:pt>
                <c:pt idx="5">
                  <c:v>-1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6</c:v>
                </c:pt>
                <c:pt idx="13">
                  <c:v>7</c:v>
                </c:pt>
                <c:pt idx="14">
                  <c:v>8</c:v>
                </c:pt>
                <c:pt idx="15">
                  <c:v>9</c:v>
                </c:pt>
                <c:pt idx="16">
                  <c:v>10</c:v>
                </c:pt>
                <c:pt idx="17">
                  <c:v>11</c:v>
                </c:pt>
                <c:pt idx="18">
                  <c:v>12</c:v>
                </c:pt>
                <c:pt idx="19">
                  <c:v>13</c:v>
                </c:pt>
                <c:pt idx="20">
                  <c:v>14</c:v>
                </c:pt>
                <c:pt idx="21">
                  <c:v>15</c:v>
                </c:pt>
                <c:pt idx="22">
                  <c:v>16</c:v>
                </c:pt>
                <c:pt idx="23">
                  <c:v>17</c:v>
                </c:pt>
                <c:pt idx="24">
                  <c:v>18</c:v>
                </c:pt>
                <c:pt idx="25">
                  <c:v>19</c:v>
                </c:pt>
                <c:pt idx="26">
                  <c:v>20</c:v>
                </c:pt>
                <c:pt idx="27">
                  <c:v>21</c:v>
                </c:pt>
                <c:pt idx="28">
                  <c:v>22</c:v>
                </c:pt>
                <c:pt idx="29">
                  <c:v>23</c:v>
                </c:pt>
                <c:pt idx="30">
                  <c:v>24</c:v>
                </c:pt>
                <c:pt idx="31">
                  <c:v>25</c:v>
                </c:pt>
                <c:pt idx="32">
                  <c:v>26</c:v>
                </c:pt>
                <c:pt idx="33">
                  <c:v>27</c:v>
                </c:pt>
                <c:pt idx="34">
                  <c:v>28</c:v>
                </c:pt>
                <c:pt idx="35">
                  <c:v>29</c:v>
                </c:pt>
                <c:pt idx="36">
                  <c:v>30</c:v>
                </c:pt>
                <c:pt idx="37">
                  <c:v>31</c:v>
                </c:pt>
                <c:pt idx="38">
                  <c:v>32</c:v>
                </c:pt>
                <c:pt idx="39">
                  <c:v>33</c:v>
                </c:pt>
                <c:pt idx="40">
                  <c:v>34</c:v>
                </c:pt>
                <c:pt idx="41">
                  <c:v>35</c:v>
                </c:pt>
                <c:pt idx="42">
                  <c:v>36</c:v>
                </c:pt>
                <c:pt idx="43">
                  <c:v>37</c:v>
                </c:pt>
                <c:pt idx="44">
                  <c:v>38</c:v>
                </c:pt>
                <c:pt idx="45">
                  <c:v>39</c:v>
                </c:pt>
                <c:pt idx="46">
                  <c:v>40</c:v>
                </c:pt>
              </c:numCache>
            </c:numRef>
          </c:xVal>
          <c:yVal>
            <c:numRef>
              <c:f>amplitude_25Hz50Hz!$AQ$8:$AQ$54</c:f>
              <c:numCache>
                <c:formatCode>General</c:formatCode>
                <c:ptCount val="47"/>
                <c:pt idx="0">
                  <c:v>0</c:v>
                </c:pt>
                <c:pt idx="1">
                  <c:v>0.97699721939256323</c:v>
                </c:pt>
                <c:pt idx="2">
                  <c:v>1.0202760488663256</c:v>
                </c:pt>
                <c:pt idx="3">
                  <c:v>0.96515055907170588</c:v>
                </c:pt>
                <c:pt idx="4">
                  <c:v>1.1525932512111419</c:v>
                </c:pt>
                <c:pt idx="5">
                  <c:v>0.88459338835239065</c:v>
                </c:pt>
                <c:pt idx="6">
                  <c:v>1.2632518208454313</c:v>
                </c:pt>
                <c:pt idx="7">
                  <c:v>0.79103548575653093</c:v>
                </c:pt>
                <c:pt idx="8">
                  <c:v>0.94491272142873595</c:v>
                </c:pt>
                <c:pt idx="9">
                  <c:v>0.85749918896596022</c:v>
                </c:pt>
                <c:pt idx="10">
                  <c:v>0.88776548735588556</c:v>
                </c:pt>
                <c:pt idx="11">
                  <c:v>0.93689162453250507</c:v>
                </c:pt>
                <c:pt idx="12">
                  <c:v>0.94063589435416917</c:v>
                </c:pt>
                <c:pt idx="13">
                  <c:v>0.7968147482408483</c:v>
                </c:pt>
                <c:pt idx="14">
                  <c:v>0.87391907973810046</c:v>
                </c:pt>
                <c:pt idx="15">
                  <c:v>0.86303979539196507</c:v>
                </c:pt>
                <c:pt idx="16">
                  <c:v>0.6939323365843072</c:v>
                </c:pt>
                <c:pt idx="17">
                  <c:v>0.85177847644991289</c:v>
                </c:pt>
                <c:pt idx="18">
                  <c:v>0.87766278644959006</c:v>
                </c:pt>
                <c:pt idx="19">
                  <c:v>0.98551614307950786</c:v>
                </c:pt>
                <c:pt idx="20">
                  <c:v>0.87905360065510263</c:v>
                </c:pt>
                <c:pt idx="21">
                  <c:v>0.88841297159768495</c:v>
                </c:pt>
                <c:pt idx="22">
                  <c:v>0.93128409506365106</c:v>
                </c:pt>
                <c:pt idx="23">
                  <c:v>1.0435519900742118</c:v>
                </c:pt>
                <c:pt idx="24">
                  <c:v>0.85289347192121112</c:v>
                </c:pt>
                <c:pt idx="25">
                  <c:v>0.9050903843535707</c:v>
                </c:pt>
                <c:pt idx="26">
                  <c:v>0.88555592429387697</c:v>
                </c:pt>
                <c:pt idx="27">
                  <c:v>0.80342049617640365</c:v>
                </c:pt>
                <c:pt idx="28">
                  <c:v>0.866705251522771</c:v>
                </c:pt>
                <c:pt idx="29">
                  <c:v>0.86039814368351786</c:v>
                </c:pt>
                <c:pt idx="30">
                  <c:v>0.99585785020248097</c:v>
                </c:pt>
                <c:pt idx="31">
                  <c:v>1.0380316132665415</c:v>
                </c:pt>
                <c:pt idx="32">
                  <c:v>1.0340993362393305</c:v>
                </c:pt>
                <c:pt idx="33">
                  <c:v>0.90215638968232181</c:v>
                </c:pt>
                <c:pt idx="34">
                  <c:v>0.91798325702168915</c:v>
                </c:pt>
                <c:pt idx="35">
                  <c:v>0.94293394472270387</c:v>
                </c:pt>
                <c:pt idx="36">
                  <c:v>0.88569227808646023</c:v>
                </c:pt>
                <c:pt idx="37">
                  <c:v>0.89414981840527485</c:v>
                </c:pt>
                <c:pt idx="38">
                  <c:v>0.91926765779641095</c:v>
                </c:pt>
                <c:pt idx="39">
                  <c:v>0.92980369986057432</c:v>
                </c:pt>
                <c:pt idx="40">
                  <c:v>1.0658995683879766</c:v>
                </c:pt>
                <c:pt idx="41">
                  <c:v>1.2087862034872605</c:v>
                </c:pt>
                <c:pt idx="42">
                  <c:v>1.0563750377614947</c:v>
                </c:pt>
                <c:pt idx="43">
                  <c:v>1.2298424051278685</c:v>
                </c:pt>
                <c:pt idx="44">
                  <c:v>1.0966088978920621</c:v>
                </c:pt>
                <c:pt idx="45">
                  <c:v>1.7018202157970732</c:v>
                </c:pt>
                <c:pt idx="46">
                  <c:v>1.6484285724347945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9E-4DBA-8289-5D11F0533E13}"/>
            </c:ext>
          </c:extLst>
        </c:ser>
        <c:ser>
          <c:idx val="0"/>
          <c:order val="1"/>
          <c:tx>
            <c:strRef>
              <c:f>amplitude_25Hz50Hz!$AO$2</c:f>
              <c:strCache>
                <c:ptCount val="1"/>
                <c:pt idx="0">
                  <c:v>25Hz50Hz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1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1"/>
            <c:plus>
              <c:numRef>
                <c:f>amplitude_25Hz50Hz!$AP$5:$AP$54</c:f>
                <c:numCache>
                  <c:formatCode>General</c:formatCode>
                  <c:ptCount val="50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0.10672769342965115</c:v>
                  </c:pt>
                  <c:pt idx="4">
                    <c:v>3.4054135480312282E-2</c:v>
                  </c:pt>
                  <c:pt idx="5">
                    <c:v>3.2410866144084352E-2</c:v>
                  </c:pt>
                  <c:pt idx="6">
                    <c:v>3.5595109257153701E-2</c:v>
                  </c:pt>
                  <c:pt idx="7">
                    <c:v>6.5295477601131899E-2</c:v>
                  </c:pt>
                  <c:pt idx="8">
                    <c:v>1.6994916773147441E-2</c:v>
                  </c:pt>
                  <c:pt idx="9">
                    <c:v>0.18264006213809764</c:v>
                  </c:pt>
                  <c:pt idx="10">
                    <c:v>0.21557645386641802</c:v>
                  </c:pt>
                  <c:pt idx="11">
                    <c:v>0.30450203641945267</c:v>
                  </c:pt>
                  <c:pt idx="12">
                    <c:v>0.28565604322915955</c:v>
                  </c:pt>
                  <c:pt idx="13">
                    <c:v>0.27907648440726512</c:v>
                  </c:pt>
                  <c:pt idx="14">
                    <c:v>0.29977889707438121</c:v>
                  </c:pt>
                  <c:pt idx="15">
                    <c:v>0.39106143452622844</c:v>
                  </c:pt>
                  <c:pt idx="16">
                    <c:v>0.29431132226498496</c:v>
                  </c:pt>
                  <c:pt idx="17">
                    <c:v>0.34580645869621579</c:v>
                  </c:pt>
                  <c:pt idx="18">
                    <c:v>0.30107843199484396</c:v>
                  </c:pt>
                  <c:pt idx="19">
                    <c:v>0.35506408873840317</c:v>
                  </c:pt>
                  <c:pt idx="20">
                    <c:v>0.32686997289251646</c:v>
                  </c:pt>
                  <c:pt idx="21">
                    <c:v>0.33438742983857084</c:v>
                  </c:pt>
                  <c:pt idx="22">
                    <c:v>0.29734717227664909</c:v>
                  </c:pt>
                  <c:pt idx="23">
                    <c:v>0.31668184612861283</c:v>
                  </c:pt>
                  <c:pt idx="24">
                    <c:v>0.36334045855678077</c:v>
                  </c:pt>
                  <c:pt idx="25">
                    <c:v>0.35334762035237754</c:v>
                  </c:pt>
                  <c:pt idx="26">
                    <c:v>0.42628919409349103</c:v>
                  </c:pt>
                  <c:pt idx="27">
                    <c:v>0.35720175392813436</c:v>
                  </c:pt>
                  <c:pt idx="28">
                    <c:v>0.32735445796037521</c:v>
                  </c:pt>
                  <c:pt idx="29">
                    <c:v>0.20378789395025185</c:v>
                  </c:pt>
                  <c:pt idx="30">
                    <c:v>0.19904814665046841</c:v>
                  </c:pt>
                  <c:pt idx="31">
                    <c:v>0.22962551518808938</c:v>
                  </c:pt>
                  <c:pt idx="32">
                    <c:v>0.34534931822809456</c:v>
                  </c:pt>
                  <c:pt idx="33">
                    <c:v>0.33147922955312936</c:v>
                  </c:pt>
                  <c:pt idx="34">
                    <c:v>0.35085986805406399</c:v>
                  </c:pt>
                  <c:pt idx="35">
                    <c:v>0.36275864841048167</c:v>
                  </c:pt>
                  <c:pt idx="36">
                    <c:v>0.2357421522677895</c:v>
                  </c:pt>
                  <c:pt idx="37">
                    <c:v>0.24893934021211447</c:v>
                  </c:pt>
                  <c:pt idx="38">
                    <c:v>0.21349711452755959</c:v>
                  </c:pt>
                  <c:pt idx="39">
                    <c:v>0.27774140583078843</c:v>
                  </c:pt>
                  <c:pt idx="40">
                    <c:v>0.48986418582527108</c:v>
                  </c:pt>
                  <c:pt idx="41">
                    <c:v>0.50917272388045909</c:v>
                  </c:pt>
                  <c:pt idx="42">
                    <c:v>0.49346451299192651</c:v>
                  </c:pt>
                  <c:pt idx="43">
                    <c:v>0.47970686509754701</c:v>
                  </c:pt>
                  <c:pt idx="44">
                    <c:v>0.54767966704739046</c:v>
                  </c:pt>
                  <c:pt idx="45">
                    <c:v>0.48591154083812022</c:v>
                  </c:pt>
                  <c:pt idx="46">
                    <c:v>0.48451449321035522</c:v>
                  </c:pt>
                  <c:pt idx="47">
                    <c:v>0.44912756012929061</c:v>
                  </c:pt>
                  <c:pt idx="48">
                    <c:v>0.56825508458880525</c:v>
                  </c:pt>
                  <c:pt idx="49">
                    <c:v>0.84676093086114479</c:v>
                  </c:pt>
                </c:numCache>
              </c:numRef>
            </c:plus>
            <c:minus>
              <c:numRef>
                <c:f>amplitude_25Hz50Hz!$AP$5:$AP$54</c:f>
                <c:numCache>
                  <c:formatCode>General</c:formatCode>
                  <c:ptCount val="50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  <c:pt idx="3">
                    <c:v>0.10672769342965115</c:v>
                  </c:pt>
                  <c:pt idx="4">
                    <c:v>3.4054135480312282E-2</c:v>
                  </c:pt>
                  <c:pt idx="5">
                    <c:v>3.2410866144084352E-2</c:v>
                  </c:pt>
                  <c:pt idx="6">
                    <c:v>3.5595109257153701E-2</c:v>
                  </c:pt>
                  <c:pt idx="7">
                    <c:v>6.5295477601131899E-2</c:v>
                  </c:pt>
                  <c:pt idx="8">
                    <c:v>1.6994916773147441E-2</c:v>
                  </c:pt>
                  <c:pt idx="9">
                    <c:v>0.18264006213809764</c:v>
                  </c:pt>
                  <c:pt idx="10">
                    <c:v>0.21557645386641802</c:v>
                  </c:pt>
                  <c:pt idx="11">
                    <c:v>0.30450203641945267</c:v>
                  </c:pt>
                  <c:pt idx="12">
                    <c:v>0.28565604322915955</c:v>
                  </c:pt>
                  <c:pt idx="13">
                    <c:v>0.27907648440726512</c:v>
                  </c:pt>
                  <c:pt idx="14">
                    <c:v>0.29977889707438121</c:v>
                  </c:pt>
                  <c:pt idx="15">
                    <c:v>0.39106143452622844</c:v>
                  </c:pt>
                  <c:pt idx="16">
                    <c:v>0.29431132226498496</c:v>
                  </c:pt>
                  <c:pt idx="17">
                    <c:v>0.34580645869621579</c:v>
                  </c:pt>
                  <c:pt idx="18">
                    <c:v>0.30107843199484396</c:v>
                  </c:pt>
                  <c:pt idx="19">
                    <c:v>0.35506408873840317</c:v>
                  </c:pt>
                  <c:pt idx="20">
                    <c:v>0.32686997289251646</c:v>
                  </c:pt>
                  <c:pt idx="21">
                    <c:v>0.33438742983857084</c:v>
                  </c:pt>
                  <c:pt idx="22">
                    <c:v>0.29734717227664909</c:v>
                  </c:pt>
                  <c:pt idx="23">
                    <c:v>0.31668184612861283</c:v>
                  </c:pt>
                  <c:pt idx="24">
                    <c:v>0.36334045855678077</c:v>
                  </c:pt>
                  <c:pt idx="25">
                    <c:v>0.35334762035237754</c:v>
                  </c:pt>
                  <c:pt idx="26">
                    <c:v>0.42628919409349103</c:v>
                  </c:pt>
                  <c:pt idx="27">
                    <c:v>0.35720175392813436</c:v>
                  </c:pt>
                  <c:pt idx="28">
                    <c:v>0.32735445796037521</c:v>
                  </c:pt>
                  <c:pt idx="29">
                    <c:v>0.20378789395025185</c:v>
                  </c:pt>
                  <c:pt idx="30">
                    <c:v>0.19904814665046841</c:v>
                  </c:pt>
                  <c:pt idx="31">
                    <c:v>0.22962551518808938</c:v>
                  </c:pt>
                  <c:pt idx="32">
                    <c:v>0.34534931822809456</c:v>
                  </c:pt>
                  <c:pt idx="33">
                    <c:v>0.33147922955312936</c:v>
                  </c:pt>
                  <c:pt idx="34">
                    <c:v>0.35085986805406399</c:v>
                  </c:pt>
                  <c:pt idx="35">
                    <c:v>0.36275864841048167</c:v>
                  </c:pt>
                  <c:pt idx="36">
                    <c:v>0.2357421522677895</c:v>
                  </c:pt>
                  <c:pt idx="37">
                    <c:v>0.24893934021211447</c:v>
                  </c:pt>
                  <c:pt idx="38">
                    <c:v>0.21349711452755959</c:v>
                  </c:pt>
                  <c:pt idx="39">
                    <c:v>0.27774140583078843</c:v>
                  </c:pt>
                  <c:pt idx="40">
                    <c:v>0.48986418582527108</c:v>
                  </c:pt>
                  <c:pt idx="41">
                    <c:v>0.50917272388045909</c:v>
                  </c:pt>
                  <c:pt idx="42">
                    <c:v>0.49346451299192651</c:v>
                  </c:pt>
                  <c:pt idx="43">
                    <c:v>0.47970686509754701</c:v>
                  </c:pt>
                  <c:pt idx="44">
                    <c:v>0.54767966704739046</c:v>
                  </c:pt>
                  <c:pt idx="45">
                    <c:v>0.48591154083812022</c:v>
                  </c:pt>
                  <c:pt idx="46">
                    <c:v>0.48451449321035522</c:v>
                  </c:pt>
                  <c:pt idx="47">
                    <c:v>0.44912756012929061</c:v>
                  </c:pt>
                  <c:pt idx="48">
                    <c:v>0.56825508458880525</c:v>
                  </c:pt>
                  <c:pt idx="49">
                    <c:v>0.84676093086114479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xVal>
            <c:numRef>
              <c:f>amplitude_25Hz50Hz!$AE$8:$AE$54</c:f>
              <c:numCache>
                <c:formatCode>General</c:formatCode>
                <c:ptCount val="47"/>
                <c:pt idx="0">
                  <c:v>-6</c:v>
                </c:pt>
                <c:pt idx="1">
                  <c:v>-5</c:v>
                </c:pt>
                <c:pt idx="2">
                  <c:v>-4</c:v>
                </c:pt>
                <c:pt idx="3">
                  <c:v>-3</c:v>
                </c:pt>
                <c:pt idx="4">
                  <c:v>-2</c:v>
                </c:pt>
                <c:pt idx="5">
                  <c:v>-1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6</c:v>
                </c:pt>
                <c:pt idx="13">
                  <c:v>7</c:v>
                </c:pt>
                <c:pt idx="14">
                  <c:v>8</c:v>
                </c:pt>
                <c:pt idx="15">
                  <c:v>9</c:v>
                </c:pt>
                <c:pt idx="16">
                  <c:v>10</c:v>
                </c:pt>
                <c:pt idx="17">
                  <c:v>11</c:v>
                </c:pt>
                <c:pt idx="18">
                  <c:v>12</c:v>
                </c:pt>
                <c:pt idx="19">
                  <c:v>13</c:v>
                </c:pt>
                <c:pt idx="20">
                  <c:v>14</c:v>
                </c:pt>
                <c:pt idx="21">
                  <c:v>15</c:v>
                </c:pt>
                <c:pt idx="22">
                  <c:v>16</c:v>
                </c:pt>
                <c:pt idx="23">
                  <c:v>17</c:v>
                </c:pt>
                <c:pt idx="24">
                  <c:v>18</c:v>
                </c:pt>
                <c:pt idx="25">
                  <c:v>19</c:v>
                </c:pt>
                <c:pt idx="26">
                  <c:v>20</c:v>
                </c:pt>
                <c:pt idx="27">
                  <c:v>21</c:v>
                </c:pt>
                <c:pt idx="28">
                  <c:v>22</c:v>
                </c:pt>
                <c:pt idx="29">
                  <c:v>23</c:v>
                </c:pt>
                <c:pt idx="30">
                  <c:v>24</c:v>
                </c:pt>
                <c:pt idx="31">
                  <c:v>25</c:v>
                </c:pt>
                <c:pt idx="32">
                  <c:v>26</c:v>
                </c:pt>
                <c:pt idx="33">
                  <c:v>27</c:v>
                </c:pt>
                <c:pt idx="34">
                  <c:v>28</c:v>
                </c:pt>
                <c:pt idx="35">
                  <c:v>29</c:v>
                </c:pt>
                <c:pt idx="36">
                  <c:v>30</c:v>
                </c:pt>
                <c:pt idx="37">
                  <c:v>31</c:v>
                </c:pt>
                <c:pt idx="38">
                  <c:v>32</c:v>
                </c:pt>
                <c:pt idx="39">
                  <c:v>33</c:v>
                </c:pt>
                <c:pt idx="40">
                  <c:v>34</c:v>
                </c:pt>
                <c:pt idx="41">
                  <c:v>35</c:v>
                </c:pt>
                <c:pt idx="42">
                  <c:v>36</c:v>
                </c:pt>
                <c:pt idx="43">
                  <c:v>37</c:v>
                </c:pt>
                <c:pt idx="44">
                  <c:v>38</c:v>
                </c:pt>
                <c:pt idx="45">
                  <c:v>39</c:v>
                </c:pt>
                <c:pt idx="46">
                  <c:v>40</c:v>
                </c:pt>
              </c:numCache>
            </c:numRef>
          </c:xVal>
          <c:yVal>
            <c:numRef>
              <c:f>amplitude_25Hz50Hz!$AO$8:$AO$54</c:f>
              <c:numCache>
                <c:formatCode>General</c:formatCode>
                <c:ptCount val="47"/>
                <c:pt idx="0">
                  <c:v>1.2201758863097423</c:v>
                </c:pt>
                <c:pt idx="1">
                  <c:v>1.06167121820622</c:v>
                </c:pt>
                <c:pt idx="2">
                  <c:v>1.0403855390610472</c:v>
                </c:pt>
                <c:pt idx="3">
                  <c:v>0.94479732487108148</c:v>
                </c:pt>
                <c:pt idx="4">
                  <c:v>0.93490988939931652</c:v>
                </c:pt>
                <c:pt idx="5">
                  <c:v>0.94484406635908746</c:v>
                </c:pt>
                <c:pt idx="6">
                  <c:v>1.6070560342815359</c:v>
                </c:pt>
                <c:pt idx="7">
                  <c:v>1.3903361673872092</c:v>
                </c:pt>
                <c:pt idx="8">
                  <c:v>1.3383601123861475</c:v>
                </c:pt>
                <c:pt idx="9">
                  <c:v>1.1223531936617208</c:v>
                </c:pt>
                <c:pt idx="10">
                  <c:v>1.0630547916045729</c:v>
                </c:pt>
                <c:pt idx="11">
                  <c:v>0.98748383712643706</c:v>
                </c:pt>
                <c:pt idx="12">
                  <c:v>1.147084618144675</c:v>
                </c:pt>
                <c:pt idx="13">
                  <c:v>1.1127949483774502</c:v>
                </c:pt>
                <c:pt idx="14">
                  <c:v>1.203439301005244</c:v>
                </c:pt>
                <c:pt idx="15">
                  <c:v>1.2021733491752074</c:v>
                </c:pt>
                <c:pt idx="16">
                  <c:v>1.3084078691144125</c:v>
                </c:pt>
                <c:pt idx="17">
                  <c:v>1.3005167638773842</c:v>
                </c:pt>
                <c:pt idx="18">
                  <c:v>1.6303985139945014</c:v>
                </c:pt>
                <c:pt idx="19">
                  <c:v>1.3212969170540223</c:v>
                </c:pt>
                <c:pt idx="20">
                  <c:v>1.2905702135942914</c:v>
                </c:pt>
                <c:pt idx="21">
                  <c:v>1.5051075880297191</c:v>
                </c:pt>
                <c:pt idx="22">
                  <c:v>1.5828106712856751</c:v>
                </c:pt>
                <c:pt idx="23">
                  <c:v>1.4549514129238386</c:v>
                </c:pt>
                <c:pt idx="24">
                  <c:v>1.3588335139601766</c:v>
                </c:pt>
                <c:pt idx="25">
                  <c:v>1.324449974004126</c:v>
                </c:pt>
                <c:pt idx="26">
                  <c:v>1.1762272835332173</c:v>
                </c:pt>
                <c:pt idx="27">
                  <c:v>1.1426098957471595</c:v>
                </c:pt>
                <c:pt idx="28">
                  <c:v>1.2792368799047216</c:v>
                </c:pt>
                <c:pt idx="29">
                  <c:v>1.4183419245900144</c:v>
                </c:pt>
                <c:pt idx="30">
                  <c:v>1.4281296384737805</c:v>
                </c:pt>
                <c:pt idx="31">
                  <c:v>1.2960486252723513</c:v>
                </c:pt>
                <c:pt idx="32">
                  <c:v>1.2889177504106508</c:v>
                </c:pt>
                <c:pt idx="33">
                  <c:v>1.3872757752521627</c:v>
                </c:pt>
                <c:pt idx="34">
                  <c:v>1.3210166148340354</c:v>
                </c:pt>
                <c:pt idx="35">
                  <c:v>1.3266576149904454</c:v>
                </c:pt>
                <c:pt idx="36">
                  <c:v>1.4541826125270678</c:v>
                </c:pt>
                <c:pt idx="37">
                  <c:v>1.8144769513668504</c:v>
                </c:pt>
                <c:pt idx="38">
                  <c:v>1.9709123004137046</c:v>
                </c:pt>
                <c:pt idx="39">
                  <c:v>1.8817593142087918</c:v>
                </c:pt>
                <c:pt idx="40">
                  <c:v>1.978327355140908</c:v>
                </c:pt>
                <c:pt idx="41">
                  <c:v>1.7061490491371252</c:v>
                </c:pt>
                <c:pt idx="42">
                  <c:v>1.9551333053461883</c:v>
                </c:pt>
                <c:pt idx="43">
                  <c:v>1.9352952572999875</c:v>
                </c:pt>
                <c:pt idx="44">
                  <c:v>1.6564950492740298</c:v>
                </c:pt>
                <c:pt idx="45">
                  <c:v>1.5226752515177202</c:v>
                </c:pt>
                <c:pt idx="46">
                  <c:v>1.3570496024826697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9E-4DBA-8289-5D11F0533E13}"/>
            </c:ext>
          </c:extLst>
        </c:ser>
        <c:ser>
          <c:idx val="3"/>
          <c:order val="2"/>
          <c:tx>
            <c:strRef>
              <c:f>amplitude_25Hz50Hz!$AU$2</c:f>
              <c:strCache>
                <c:ptCount val="1"/>
                <c:pt idx="0">
                  <c:v>50Hz25Hz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1"/>
            <c:plus>
              <c:numRef>
                <c:f>amplitude_25Hz50Hz!$AV$8:$AV$54</c:f>
                <c:numCache>
                  <c:formatCode>General</c:formatCode>
                  <c:ptCount val="47"/>
                  <c:pt idx="0">
                    <c:v>5.996673155332282E-2</c:v>
                  </c:pt>
                  <c:pt idx="1">
                    <c:v>5.1533764677533851E-2</c:v>
                  </c:pt>
                  <c:pt idx="2">
                    <c:v>4.9392968243937463E-2</c:v>
                  </c:pt>
                  <c:pt idx="3">
                    <c:v>5.7605580543513495E-2</c:v>
                  </c:pt>
                  <c:pt idx="4">
                    <c:v>3.3764949848551586E-2</c:v>
                  </c:pt>
                  <c:pt idx="5">
                    <c:v>4.8853718656901746E-2</c:v>
                  </c:pt>
                  <c:pt idx="6">
                    <c:v>0.20756985487136492</c:v>
                  </c:pt>
                  <c:pt idx="7">
                    <c:v>0.11427973333372898</c:v>
                  </c:pt>
                  <c:pt idx="8">
                    <c:v>9.0678245354883946E-2</c:v>
                  </c:pt>
                  <c:pt idx="9">
                    <c:v>9.6576929108427176E-2</c:v>
                  </c:pt>
                  <c:pt idx="10">
                    <c:v>0.10970270325973532</c:v>
                  </c:pt>
                  <c:pt idx="11">
                    <c:v>0.14040182840087753</c:v>
                  </c:pt>
                  <c:pt idx="12">
                    <c:v>0.14024720009892724</c:v>
                  </c:pt>
                  <c:pt idx="13">
                    <c:v>0.13566478949856309</c:v>
                  </c:pt>
                  <c:pt idx="14">
                    <c:v>0.12312792564116971</c:v>
                  </c:pt>
                  <c:pt idx="15">
                    <c:v>0.16002697293793133</c:v>
                  </c:pt>
                  <c:pt idx="16">
                    <c:v>0.15170407915525991</c:v>
                  </c:pt>
                  <c:pt idx="17">
                    <c:v>0.14140309601016435</c:v>
                  </c:pt>
                  <c:pt idx="18">
                    <c:v>0.15363789436519462</c:v>
                  </c:pt>
                  <c:pt idx="19">
                    <c:v>0.14263849596764966</c:v>
                  </c:pt>
                  <c:pt idx="20">
                    <c:v>0.15769728462402499</c:v>
                  </c:pt>
                  <c:pt idx="21">
                    <c:v>0.16997391905078721</c:v>
                  </c:pt>
                  <c:pt idx="22">
                    <c:v>0.16604181313404853</c:v>
                  </c:pt>
                  <c:pt idx="23">
                    <c:v>0.15131860218240431</c:v>
                  </c:pt>
                  <c:pt idx="24">
                    <c:v>0.15999058739203267</c:v>
                  </c:pt>
                  <c:pt idx="25">
                    <c:v>0.14667164071957728</c:v>
                  </c:pt>
                  <c:pt idx="26">
                    <c:v>0.15296799463437852</c:v>
                  </c:pt>
                  <c:pt idx="27">
                    <c:v>0.14630986318844325</c:v>
                  </c:pt>
                  <c:pt idx="28">
                    <c:v>0.16485676232938862</c:v>
                  </c:pt>
                  <c:pt idx="29">
                    <c:v>0.2268160940523781</c:v>
                  </c:pt>
                  <c:pt idx="30">
                    <c:v>0.19971638684804971</c:v>
                  </c:pt>
                  <c:pt idx="31">
                    <c:v>0.17877286853834828</c:v>
                  </c:pt>
                  <c:pt idx="32">
                    <c:v>0.20885590800205628</c:v>
                  </c:pt>
                  <c:pt idx="33">
                    <c:v>0.21034760880299375</c:v>
                  </c:pt>
                  <c:pt idx="34">
                    <c:v>0.1541970550284919</c:v>
                  </c:pt>
                  <c:pt idx="35">
                    <c:v>0.18881579764061915</c:v>
                  </c:pt>
                  <c:pt idx="36">
                    <c:v>0.16065797954043276</c:v>
                  </c:pt>
                  <c:pt idx="37">
                    <c:v>0.20487931132757636</c:v>
                  </c:pt>
                  <c:pt idx="38">
                    <c:v>0.20205602925043947</c:v>
                  </c:pt>
                  <c:pt idx="39">
                    <c:v>0.16287457360921703</c:v>
                  </c:pt>
                  <c:pt idx="40">
                    <c:v>0.19441871408977296</c:v>
                  </c:pt>
                  <c:pt idx="41">
                    <c:v>0.21777698041545665</c:v>
                  </c:pt>
                  <c:pt idx="42">
                    <c:v>0.18637512538334478</c:v>
                  </c:pt>
                  <c:pt idx="43">
                    <c:v>0.29824635606806321</c:v>
                  </c:pt>
                  <c:pt idx="44">
                    <c:v>0.31996693869454301</c:v>
                  </c:pt>
                  <c:pt idx="45">
                    <c:v>0</c:v>
                  </c:pt>
                </c:numCache>
              </c:numRef>
            </c:plus>
            <c:minus>
              <c:numRef>
                <c:f>amplitude_25Hz50Hz!$AV$8:$AV$54</c:f>
                <c:numCache>
                  <c:formatCode>General</c:formatCode>
                  <c:ptCount val="47"/>
                  <c:pt idx="0">
                    <c:v>5.996673155332282E-2</c:v>
                  </c:pt>
                  <c:pt idx="1">
                    <c:v>5.1533764677533851E-2</c:v>
                  </c:pt>
                  <c:pt idx="2">
                    <c:v>4.9392968243937463E-2</c:v>
                  </c:pt>
                  <c:pt idx="3">
                    <c:v>5.7605580543513495E-2</c:v>
                  </c:pt>
                  <c:pt idx="4">
                    <c:v>3.3764949848551586E-2</c:v>
                  </c:pt>
                  <c:pt idx="5">
                    <c:v>4.8853718656901746E-2</c:v>
                  </c:pt>
                  <c:pt idx="6">
                    <c:v>0.20756985487136492</c:v>
                  </c:pt>
                  <c:pt idx="7">
                    <c:v>0.11427973333372898</c:v>
                  </c:pt>
                  <c:pt idx="8">
                    <c:v>9.0678245354883946E-2</c:v>
                  </c:pt>
                  <c:pt idx="9">
                    <c:v>9.6576929108427176E-2</c:v>
                  </c:pt>
                  <c:pt idx="10">
                    <c:v>0.10970270325973532</c:v>
                  </c:pt>
                  <c:pt idx="11">
                    <c:v>0.14040182840087753</c:v>
                  </c:pt>
                  <c:pt idx="12">
                    <c:v>0.14024720009892724</c:v>
                  </c:pt>
                  <c:pt idx="13">
                    <c:v>0.13566478949856309</c:v>
                  </c:pt>
                  <c:pt idx="14">
                    <c:v>0.12312792564116971</c:v>
                  </c:pt>
                  <c:pt idx="15">
                    <c:v>0.16002697293793133</c:v>
                  </c:pt>
                  <c:pt idx="16">
                    <c:v>0.15170407915525991</c:v>
                  </c:pt>
                  <c:pt idx="17">
                    <c:v>0.14140309601016435</c:v>
                  </c:pt>
                  <c:pt idx="18">
                    <c:v>0.15363789436519462</c:v>
                  </c:pt>
                  <c:pt idx="19">
                    <c:v>0.14263849596764966</c:v>
                  </c:pt>
                  <c:pt idx="20">
                    <c:v>0.15769728462402499</c:v>
                  </c:pt>
                  <c:pt idx="21">
                    <c:v>0.16997391905078721</c:v>
                  </c:pt>
                  <c:pt idx="22">
                    <c:v>0.16604181313404853</c:v>
                  </c:pt>
                  <c:pt idx="23">
                    <c:v>0.15131860218240431</c:v>
                  </c:pt>
                  <c:pt idx="24">
                    <c:v>0.15999058739203267</c:v>
                  </c:pt>
                  <c:pt idx="25">
                    <c:v>0.14667164071957728</c:v>
                  </c:pt>
                  <c:pt idx="26">
                    <c:v>0.15296799463437852</c:v>
                  </c:pt>
                  <c:pt idx="27">
                    <c:v>0.14630986318844325</c:v>
                  </c:pt>
                  <c:pt idx="28">
                    <c:v>0.16485676232938862</c:v>
                  </c:pt>
                  <c:pt idx="29">
                    <c:v>0.2268160940523781</c:v>
                  </c:pt>
                  <c:pt idx="30">
                    <c:v>0.19971638684804971</c:v>
                  </c:pt>
                  <c:pt idx="31">
                    <c:v>0.17877286853834828</c:v>
                  </c:pt>
                  <c:pt idx="32">
                    <c:v>0.20885590800205628</c:v>
                  </c:pt>
                  <c:pt idx="33">
                    <c:v>0.21034760880299375</c:v>
                  </c:pt>
                  <c:pt idx="34">
                    <c:v>0.1541970550284919</c:v>
                  </c:pt>
                  <c:pt idx="35">
                    <c:v>0.18881579764061915</c:v>
                  </c:pt>
                  <c:pt idx="36">
                    <c:v>0.16065797954043276</c:v>
                  </c:pt>
                  <c:pt idx="37">
                    <c:v>0.20487931132757636</c:v>
                  </c:pt>
                  <c:pt idx="38">
                    <c:v>0.20205602925043947</c:v>
                  </c:pt>
                  <c:pt idx="39">
                    <c:v>0.16287457360921703</c:v>
                  </c:pt>
                  <c:pt idx="40">
                    <c:v>0.19441871408977296</c:v>
                  </c:pt>
                  <c:pt idx="41">
                    <c:v>0.21777698041545665</c:v>
                  </c:pt>
                  <c:pt idx="42">
                    <c:v>0.18637512538334478</c:v>
                  </c:pt>
                  <c:pt idx="43">
                    <c:v>0.29824635606806321</c:v>
                  </c:pt>
                  <c:pt idx="44">
                    <c:v>0.31996693869454301</c:v>
                  </c:pt>
                  <c:pt idx="45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xVal>
            <c:numRef>
              <c:f>amplitude_25Hz50Hz!$AE$8:$AE$54</c:f>
              <c:numCache>
                <c:formatCode>General</c:formatCode>
                <c:ptCount val="47"/>
                <c:pt idx="0">
                  <c:v>-6</c:v>
                </c:pt>
                <c:pt idx="1">
                  <c:v>-5</c:v>
                </c:pt>
                <c:pt idx="2">
                  <c:v>-4</c:v>
                </c:pt>
                <c:pt idx="3">
                  <c:v>-3</c:v>
                </c:pt>
                <c:pt idx="4">
                  <c:v>-2</c:v>
                </c:pt>
                <c:pt idx="5">
                  <c:v>-1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  <c:pt idx="11">
                  <c:v>5</c:v>
                </c:pt>
                <c:pt idx="12">
                  <c:v>6</c:v>
                </c:pt>
                <c:pt idx="13">
                  <c:v>7</c:v>
                </c:pt>
                <c:pt idx="14">
                  <c:v>8</c:v>
                </c:pt>
                <c:pt idx="15">
                  <c:v>9</c:v>
                </c:pt>
                <c:pt idx="16">
                  <c:v>10</c:v>
                </c:pt>
                <c:pt idx="17">
                  <c:v>11</c:v>
                </c:pt>
                <c:pt idx="18">
                  <c:v>12</c:v>
                </c:pt>
                <c:pt idx="19">
                  <c:v>13</c:v>
                </c:pt>
                <c:pt idx="20">
                  <c:v>14</c:v>
                </c:pt>
                <c:pt idx="21">
                  <c:v>15</c:v>
                </c:pt>
                <c:pt idx="22">
                  <c:v>16</c:v>
                </c:pt>
                <c:pt idx="23">
                  <c:v>17</c:v>
                </c:pt>
                <c:pt idx="24">
                  <c:v>18</c:v>
                </c:pt>
                <c:pt idx="25">
                  <c:v>19</c:v>
                </c:pt>
                <c:pt idx="26">
                  <c:v>20</c:v>
                </c:pt>
                <c:pt idx="27">
                  <c:v>21</c:v>
                </c:pt>
                <c:pt idx="28">
                  <c:v>22</c:v>
                </c:pt>
                <c:pt idx="29">
                  <c:v>23</c:v>
                </c:pt>
                <c:pt idx="30">
                  <c:v>24</c:v>
                </c:pt>
                <c:pt idx="31">
                  <c:v>25</c:v>
                </c:pt>
                <c:pt idx="32">
                  <c:v>26</c:v>
                </c:pt>
                <c:pt idx="33">
                  <c:v>27</c:v>
                </c:pt>
                <c:pt idx="34">
                  <c:v>28</c:v>
                </c:pt>
                <c:pt idx="35">
                  <c:v>29</c:v>
                </c:pt>
                <c:pt idx="36">
                  <c:v>30</c:v>
                </c:pt>
                <c:pt idx="37">
                  <c:v>31</c:v>
                </c:pt>
                <c:pt idx="38">
                  <c:v>32</c:v>
                </c:pt>
                <c:pt idx="39">
                  <c:v>33</c:v>
                </c:pt>
                <c:pt idx="40">
                  <c:v>34</c:v>
                </c:pt>
                <c:pt idx="41">
                  <c:v>35</c:v>
                </c:pt>
                <c:pt idx="42">
                  <c:v>36</c:v>
                </c:pt>
                <c:pt idx="43">
                  <c:v>37</c:v>
                </c:pt>
                <c:pt idx="44">
                  <c:v>38</c:v>
                </c:pt>
                <c:pt idx="45">
                  <c:v>39</c:v>
                </c:pt>
                <c:pt idx="46">
                  <c:v>40</c:v>
                </c:pt>
              </c:numCache>
            </c:numRef>
          </c:xVal>
          <c:yVal>
            <c:numRef>
              <c:f>amplitude_25Hz50Hz!$AU$8:$AU$54</c:f>
              <c:numCache>
                <c:formatCode>General</c:formatCode>
                <c:ptCount val="47"/>
                <c:pt idx="0">
                  <c:v>1.0565552633795052</c:v>
                </c:pt>
                <c:pt idx="1">
                  <c:v>1.0744540452926326</c:v>
                </c:pt>
                <c:pt idx="2">
                  <c:v>0.91369747331550488</c:v>
                </c:pt>
                <c:pt idx="3">
                  <c:v>0.92392236507586278</c:v>
                </c:pt>
                <c:pt idx="4">
                  <c:v>1.0936117045153311</c:v>
                </c:pt>
                <c:pt idx="5">
                  <c:v>0.96120471992761836</c:v>
                </c:pt>
                <c:pt idx="6">
                  <c:v>1.2549640211419961</c:v>
                </c:pt>
                <c:pt idx="7">
                  <c:v>0.83061886242382554</c:v>
                </c:pt>
                <c:pt idx="8">
                  <c:v>0.80494278547040099</c:v>
                </c:pt>
                <c:pt idx="9">
                  <c:v>0.74162897434772024</c:v>
                </c:pt>
                <c:pt idx="10">
                  <c:v>0.83170504577216298</c:v>
                </c:pt>
                <c:pt idx="11">
                  <c:v>0.87566371791239572</c:v>
                </c:pt>
                <c:pt idx="12">
                  <c:v>0.86584693688714964</c:v>
                </c:pt>
                <c:pt idx="13">
                  <c:v>0.79743621917463448</c:v>
                </c:pt>
                <c:pt idx="14">
                  <c:v>0.81849226225607175</c:v>
                </c:pt>
                <c:pt idx="15">
                  <c:v>0.89208052066923504</c:v>
                </c:pt>
                <c:pt idx="16">
                  <c:v>0.88089634701897923</c:v>
                </c:pt>
                <c:pt idx="17">
                  <c:v>0.78237209844291877</c:v>
                </c:pt>
                <c:pt idx="18">
                  <c:v>0.85351081821623787</c:v>
                </c:pt>
                <c:pt idx="19">
                  <c:v>0.86250795053047513</c:v>
                </c:pt>
                <c:pt idx="20">
                  <c:v>0.80896236882865158</c:v>
                </c:pt>
                <c:pt idx="21">
                  <c:v>0.77036268746011438</c:v>
                </c:pt>
                <c:pt idx="22">
                  <c:v>0.8825819810996095</c:v>
                </c:pt>
                <c:pt idx="23">
                  <c:v>0.8214344762943383</c:v>
                </c:pt>
                <c:pt idx="24">
                  <c:v>0.86050228600204148</c:v>
                </c:pt>
                <c:pt idx="25">
                  <c:v>0.85562477583238816</c:v>
                </c:pt>
                <c:pt idx="26">
                  <c:v>0.88904532407925529</c:v>
                </c:pt>
                <c:pt idx="27">
                  <c:v>0.74588691946272767</c:v>
                </c:pt>
                <c:pt idx="28">
                  <c:v>0.9321124399672065</c:v>
                </c:pt>
                <c:pt idx="29">
                  <c:v>0.89478244194739698</c:v>
                </c:pt>
                <c:pt idx="30">
                  <c:v>0.93574890398537358</c:v>
                </c:pt>
                <c:pt idx="31">
                  <c:v>0.92812441914912081</c:v>
                </c:pt>
                <c:pt idx="32">
                  <c:v>0.9959497732892777</c:v>
                </c:pt>
                <c:pt idx="33">
                  <c:v>1.0149749301771265</c:v>
                </c:pt>
                <c:pt idx="34">
                  <c:v>0.74988289587082413</c:v>
                </c:pt>
                <c:pt idx="35">
                  <c:v>0.87207408339196291</c:v>
                </c:pt>
                <c:pt idx="36">
                  <c:v>0.83805386452832331</c:v>
                </c:pt>
                <c:pt idx="37">
                  <c:v>0.94251576473557885</c:v>
                </c:pt>
                <c:pt idx="38">
                  <c:v>0.96561530515164673</c:v>
                </c:pt>
                <c:pt idx="39">
                  <c:v>0.7731882310020709</c:v>
                </c:pt>
                <c:pt idx="40">
                  <c:v>0.87043137000934678</c:v>
                </c:pt>
                <c:pt idx="41">
                  <c:v>0.93520690486679536</c:v>
                </c:pt>
                <c:pt idx="42">
                  <c:v>0.94480977155010692</c:v>
                </c:pt>
                <c:pt idx="43">
                  <c:v>1.1546183029824437</c:v>
                </c:pt>
                <c:pt idx="44">
                  <c:v>1.1093846711982187</c:v>
                </c:pt>
                <c:pt idx="4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59E-4DBA-8289-5D11F0533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9663824"/>
        <c:axId val="367311040"/>
      </c:scatterChart>
      <c:valAx>
        <c:axId val="309663824"/>
        <c:scaling>
          <c:orientation val="minMax"/>
          <c:max val="35"/>
          <c:min val="-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/>
                  <a:t>Time (min)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11040"/>
        <c:crosses val="autoZero"/>
        <c:crossBetween val="midCat"/>
        <c:majorUnit val="5"/>
      </c:valAx>
      <c:valAx>
        <c:axId val="367311040"/>
        <c:scaling>
          <c:orientation val="minMax"/>
          <c:max val="2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 dirty="0"/>
                  <a:t>Normalized</a:t>
                </a:r>
                <a:r>
                  <a:rPr lang="en-US" sz="1200" b="1" baseline="0" dirty="0"/>
                  <a:t> EPSP</a:t>
                </a:r>
                <a:endParaRPr lang="en-US" sz="1200" b="1" dirty="0"/>
              </a:p>
            </c:rich>
          </c:tx>
          <c:layout>
            <c:manualLayout>
              <c:xMode val="edge"/>
              <c:yMode val="edge"/>
              <c:x val="1.3935340022296544E-2"/>
              <c:y val="0.257164764516794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663824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amplitude_25Hz50Hz!$BD$1</c:f>
              <c:strCache>
                <c:ptCount val="1"/>
                <c:pt idx="0">
                  <c:v>25Hz/25Hz</c:v>
                </c:pt>
              </c:strCache>
            </c:strRef>
          </c:tx>
          <c:spPr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amplitude_25Hz50Hz!$BE$3:$BE$6</c:f>
                <c:numCache>
                  <c:formatCode>General</c:formatCode>
                  <c:ptCount val="4"/>
                  <c:pt idx="0">
                    <c:v>6.8524452761883087E-17</c:v>
                  </c:pt>
                  <c:pt idx="1">
                    <c:v>0.12506655574718029</c:v>
                  </c:pt>
                  <c:pt idx="2">
                    <c:v>0.1438088504707547</c:v>
                  </c:pt>
                  <c:pt idx="3">
                    <c:v>0.11910335475996446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2700" cap="flat" cmpd="sng" algn="ctr">
                <a:solidFill>
                  <a:schemeClr val="tx1"/>
                </a:solidFill>
                <a:round/>
              </a:ln>
              <a:effectLst/>
            </c:spPr>
          </c:errBars>
          <c:val>
            <c:numRef>
              <c:f>amplitude_25Hz50Hz!$BD$3:$BD$6</c:f>
              <c:numCache>
                <c:formatCode>General</c:formatCode>
                <c:ptCount val="4"/>
                <c:pt idx="0">
                  <c:v>1</c:v>
                </c:pt>
                <c:pt idx="1">
                  <c:v>0.94689272148084136</c:v>
                </c:pt>
                <c:pt idx="2">
                  <c:v>0.917798139550701</c:v>
                </c:pt>
                <c:pt idx="3">
                  <c:v>0.95768826268424512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B-4CDB-8B63-70CCAA72272F}"/>
            </c:ext>
          </c:extLst>
        </c:ser>
        <c:ser>
          <c:idx val="1"/>
          <c:order val="1"/>
          <c:tx>
            <c:strRef>
              <c:f>amplitude_25Hz50Hz!$BF$1</c:f>
              <c:strCache>
                <c:ptCount val="1"/>
                <c:pt idx="0">
                  <c:v>25Hz/50Hz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accent2"/>
              </a:solidFill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amplitude_25Hz50Hz!$BG$3:$BG$6</c:f>
                <c:numCache>
                  <c:formatCode>General</c:formatCode>
                  <c:ptCount val="4"/>
                  <c:pt idx="0">
                    <c:v>4.053961296325412E-17</c:v>
                  </c:pt>
                  <c:pt idx="1">
                    <c:v>0.21991748795941848</c:v>
                  </c:pt>
                  <c:pt idx="2">
                    <c:v>0.32995206594510401</c:v>
                  </c:pt>
                  <c:pt idx="3">
                    <c:v>0.43111655929497417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12700" cap="flat" cmpd="sng" algn="ctr">
                <a:solidFill>
                  <a:schemeClr val="accent2"/>
                </a:solidFill>
                <a:round/>
              </a:ln>
              <a:effectLst/>
            </c:spPr>
          </c:errBars>
          <c:val>
            <c:numRef>
              <c:f>amplitude_25Hz50Hz!$BF$3:$BF$6</c:f>
              <c:numCache>
                <c:formatCode>General</c:formatCode>
                <c:ptCount val="4"/>
                <c:pt idx="0">
                  <c:v>1</c:v>
                </c:pt>
                <c:pt idx="1">
                  <c:v>1.2514406894079373</c:v>
                </c:pt>
                <c:pt idx="2">
                  <c:v>1.4003967406227922</c:v>
                </c:pt>
                <c:pt idx="3">
                  <c:v>1.8009679304657411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B-4CDB-8B63-70CCAA72272F}"/>
            </c:ext>
          </c:extLst>
        </c:ser>
        <c:ser>
          <c:idx val="3"/>
          <c:order val="2"/>
          <c:tx>
            <c:strRef>
              <c:f>amplitude_25Hz50Hz!$BJ$1</c:f>
              <c:strCache>
                <c:ptCount val="1"/>
                <c:pt idx="0">
                  <c:v>50Hz/25Hz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plus"/>
            <c:errValType val="cust"/>
            <c:noEndCap val="0"/>
            <c:plus>
              <c:numRef>
                <c:f>amplitude_25Hz50Hz!$BK$3:$BK$6</c:f>
                <c:numCache>
                  <c:formatCode>General</c:formatCode>
                  <c:ptCount val="4"/>
                  <c:pt idx="0">
                    <c:v>2.0981243021257878E-17</c:v>
                  </c:pt>
                  <c:pt idx="1">
                    <c:v>9.9186149429854362E-2</c:v>
                  </c:pt>
                  <c:pt idx="2">
                    <c:v>0.14729770223358243</c:v>
                  </c:pt>
                  <c:pt idx="3">
                    <c:v>0.18183825082847807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errBars>
          <c:val>
            <c:numRef>
              <c:f>amplitude_25Hz50Hz!$BJ$3:$BJ$6</c:f>
              <c:numCache>
                <c:formatCode>General</c:formatCode>
                <c:ptCount val="4"/>
                <c:pt idx="0">
                  <c:v>1</c:v>
                </c:pt>
                <c:pt idx="1">
                  <c:v>0.88992056784475038</c:v>
                </c:pt>
                <c:pt idx="2">
                  <c:v>0.8465919217946245</c:v>
                </c:pt>
                <c:pt idx="3">
                  <c:v>0.88750190671562701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7B-4CDB-8B63-70CCAA7227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7107599"/>
        <c:axId val="787112591"/>
      </c:barChart>
      <c:catAx>
        <c:axId val="787107599"/>
        <c:scaling>
          <c:orientation val="minMax"/>
        </c:scaling>
        <c:delete val="1"/>
        <c:axPos val="b"/>
        <c:majorTickMark val="none"/>
        <c:minorTickMark val="none"/>
        <c:tickLblPos val="nextTo"/>
        <c:crossAx val="787112591"/>
        <c:crosses val="autoZero"/>
        <c:auto val="1"/>
        <c:lblAlgn val="ctr"/>
        <c:lblOffset val="100"/>
        <c:noMultiLvlLbl val="0"/>
      </c:catAx>
      <c:valAx>
        <c:axId val="787112591"/>
        <c:scaling>
          <c:orientation val="minMax"/>
          <c:max val="2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Normalized EPSP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107599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47050F4D-C8E8-3F4B-A05D-07E398CC0A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46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7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Learning in the Neocortex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3781425"/>
            <a:ext cx="7054850" cy="2436815"/>
          </a:xfrm>
        </p:spPr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California Davis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0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EDA20-71D4-1945-B2EE-EE0A5B60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different approaches..</a:t>
            </a:r>
            <a:br>
              <a:rPr lang="en-US" dirty="0"/>
            </a:br>
            <a:r>
              <a:rPr lang="en-US" sz="2400" dirty="0"/>
              <a:t>(Whittington &amp; </a:t>
            </a:r>
            <a:r>
              <a:rPr lang="en-US" sz="2400" dirty="0" err="1"/>
              <a:t>Bogacz</a:t>
            </a:r>
            <a:r>
              <a:rPr lang="en-US" sz="2400" dirty="0"/>
              <a:t> Review, TICS, 2019)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0478E-5F3D-1B4A-9581-4E05B66B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1876425"/>
            <a:ext cx="9067800" cy="33239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C8DD5-DC2F-A749-9210-CC9BD816F52A}"/>
              </a:ext>
            </a:extLst>
          </p:cNvPr>
          <p:cNvSpPr txBox="1"/>
          <p:nvPr/>
        </p:nvSpPr>
        <p:spPr>
          <a:xfrm>
            <a:off x="390525" y="5457825"/>
            <a:ext cx="89916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Scellier</a:t>
            </a:r>
            <a:r>
              <a:rPr lang="en-US" dirty="0"/>
              <a:t>, B. and </a:t>
            </a:r>
            <a:r>
              <a:rPr lang="en-US" dirty="0" err="1"/>
              <a:t>Bengio</a:t>
            </a:r>
            <a:r>
              <a:rPr lang="en-US" dirty="0"/>
              <a:t>, Y. (2017) Equivalence of equilibrium propagation and recurrent backpropagation. </a:t>
            </a:r>
            <a:r>
              <a:rPr lang="en-US" dirty="0" err="1"/>
              <a:t>arXiv</a:t>
            </a:r>
            <a:r>
              <a:rPr lang="en-US" dirty="0"/>
              <a:t> preprint arXiv:1711.08416 </a:t>
            </a:r>
          </a:p>
          <a:p>
            <a:endParaRPr lang="en-US" dirty="0"/>
          </a:p>
          <a:p>
            <a:r>
              <a:rPr lang="en-US" dirty="0" err="1"/>
              <a:t>Lillicrap</a:t>
            </a:r>
            <a:r>
              <a:rPr lang="en-US" dirty="0"/>
              <a:t>, T. P., Santoro, A., Marris, L., Akerman, C. J., &amp; Hinton, G. (2020). Backpropagation and the brain.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(6), 335–346.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385005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6F328-BC1C-5443-A418-8360E74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724025"/>
            <a:ext cx="2425700" cy="3352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FAC537-598D-BF42-B6C6-E7D631FA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Helmholtz: Recognition by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771B3-890A-B346-87D0-23DB788B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1726551"/>
            <a:ext cx="6295830" cy="4721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B4A8C-A4E4-ED45-899D-921CC44B5F6F}"/>
              </a:ext>
            </a:extLst>
          </p:cNvPr>
          <p:cNvSpPr txBox="1"/>
          <p:nvPr/>
        </p:nvSpPr>
        <p:spPr>
          <a:xfrm>
            <a:off x="503242" y="6611287"/>
            <a:ext cx="8723863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Auto-encoders, Bayesian models, Rao &amp; Ballard, </a:t>
            </a:r>
            <a:r>
              <a:rPr lang="en-US" sz="2400" dirty="0" err="1"/>
              <a:t>Friston</a:t>
            </a:r>
            <a:r>
              <a:rPr lang="en-US" sz="2400" dirty="0"/>
              <a:t> et al..</a:t>
            </a:r>
          </a:p>
        </p:txBody>
      </p:sp>
    </p:spTree>
    <p:extLst>
      <p:ext uri="{BB962C8B-B14F-4D97-AF65-F5344CB8AC3E}">
        <p14:creationId xmlns:p14="http://schemas.microsoft.com/office/powerpoint/2010/main" val="366492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95" y="7334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495" y="5991225"/>
            <a:ext cx="9313334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idea: We learn by constantly generating hypotheses or predictions about </a:t>
            </a:r>
            <a:r>
              <a:rPr lang="en-US" sz="2800" i="1" dirty="0"/>
              <a:t>what will happen next!</a:t>
            </a:r>
          </a:p>
        </p:txBody>
      </p:sp>
    </p:spTree>
    <p:extLst>
      <p:ext uri="{BB962C8B-B14F-4D97-AF65-F5344CB8AC3E}">
        <p14:creationId xmlns:p14="http://schemas.microsoft.com/office/powerpoint/2010/main" val="31725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373040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Biologically,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55382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A1237-35A9-2248-81DD-C1FFE53E9694}"/>
              </a:ext>
            </a:extLst>
          </p:cNvPr>
          <p:cNvSpPr/>
          <p:nvPr/>
        </p:nvSpPr>
        <p:spPr bwMode="auto">
          <a:xfrm>
            <a:off x="2371725" y="41624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0EF2F-2256-B140-AB69-B107FCFEBF57}"/>
              </a:ext>
            </a:extLst>
          </p:cNvPr>
          <p:cNvSpPr txBox="1"/>
          <p:nvPr/>
        </p:nvSpPr>
        <p:spPr>
          <a:xfrm>
            <a:off x="1183739" y="6294192"/>
            <a:ext cx="2375971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“What happens”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C79B69-F441-4749-8786-918C78D39326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 bwMode="auto">
          <a:xfrm flipV="1">
            <a:off x="2371725" y="5305425"/>
            <a:ext cx="647700" cy="988767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02C397-89F7-DF4D-9B45-2FEECFFF25DF}"/>
              </a:ext>
            </a:extLst>
          </p:cNvPr>
          <p:cNvSpPr/>
          <p:nvPr/>
        </p:nvSpPr>
        <p:spPr bwMode="auto">
          <a:xfrm>
            <a:off x="4352924" y="4314825"/>
            <a:ext cx="1295400" cy="1143000"/>
          </a:xfrm>
          <a:prstGeom prst="ellipse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9FCF2-539D-3E43-BC93-11A75E3560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76725" y="5365716"/>
            <a:ext cx="450283" cy="928476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A978-8205-7E43-B442-7A5F2426C920}"/>
              </a:ext>
            </a:extLst>
          </p:cNvPr>
          <p:cNvSpPr txBox="1"/>
          <p:nvPr/>
        </p:nvSpPr>
        <p:spPr>
          <a:xfrm>
            <a:off x="3887707" y="6283632"/>
            <a:ext cx="1555234" cy="439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39453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inputs:</a:t>
            </a:r>
          </a:p>
          <a:p>
            <a:endParaRPr lang="en-US" sz="2000" dirty="0"/>
          </a:p>
          <a:p>
            <a:r>
              <a:rPr lang="en-US" sz="2000" dirty="0"/>
              <a:t>1. Few strong feedforward:</a:t>
            </a:r>
          </a:p>
          <a:p>
            <a:r>
              <a:rPr lang="en-US" sz="2000" i="1" dirty="0"/>
              <a:t>“what happens”</a:t>
            </a:r>
          </a:p>
          <a:p>
            <a:endParaRPr lang="en-US" sz="2000" dirty="0"/>
          </a:p>
          <a:p>
            <a:r>
              <a:rPr lang="en-US" sz="2000" dirty="0"/>
              <a:t>2. Many weaker feedback:</a:t>
            </a:r>
          </a:p>
          <a:p>
            <a:r>
              <a:rPr lang="en-US" sz="2000" i="1" dirty="0"/>
              <a:t>prediction</a:t>
            </a:r>
            <a:r>
              <a:rPr lang="en-US" sz="2000" dirty="0"/>
              <a:t>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2060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508000"/>
          </a:xfrm>
        </p:spPr>
        <p:txBody>
          <a:bodyPr/>
          <a:lstStyle/>
          <a:p>
            <a:r>
              <a:rPr lang="en-US" dirty="0"/>
              <a:t>Deep Predictive Learning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5625BA-2233-1043-AF0E-923AD3C1B8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4" y="834592"/>
            <a:ext cx="6867525" cy="3879448"/>
          </a:xfrm>
          <a:prstGeom prst="rect">
            <a:avLst/>
          </a:prstGeom>
        </p:spPr>
      </p:pic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AF7F6740-4236-5B44-B126-9FDF064C5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8725" y="3933825"/>
            <a:ext cx="8461888" cy="3429000"/>
          </a:xfrm>
        </p:spPr>
      </p:pic>
    </p:spTree>
    <p:extLst>
      <p:ext uri="{BB962C8B-B14F-4D97-AF65-F5344CB8AC3E}">
        <p14:creationId xmlns:p14="http://schemas.microsoft.com/office/powerpoint/2010/main" val="3531713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D6FD-FF69-FC40-AB60-044FE4B4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Synapse-Level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B6E21-BC4E-1A48-ACAE-9C941BFCD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7916" indent="0">
              <a:buNone/>
            </a:pPr>
            <a:r>
              <a:rPr lang="en-US" dirty="0"/>
              <a:t>Requires learning to be driven by a </a:t>
            </a:r>
            <a:r>
              <a:rPr lang="en-US" i="1" dirty="0"/>
              <a:t>temporal difference</a:t>
            </a:r>
            <a:r>
              <a:rPr lang="en-US" dirty="0"/>
              <a:t> error signal.</a:t>
            </a:r>
          </a:p>
        </p:txBody>
      </p:sp>
    </p:spTree>
    <p:extLst>
      <p:ext uri="{BB962C8B-B14F-4D97-AF65-F5344CB8AC3E}">
        <p14:creationId xmlns:p14="http://schemas.microsoft.com/office/powerpoint/2010/main" val="115120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AECE074-B44F-1242-AC82-EEE5BC3B05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125" y="3019425"/>
            <a:ext cx="4356100" cy="3443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FF6E-D64B-D348-A136-07A6185C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is an embarrassment…</a:t>
            </a:r>
            <a:br>
              <a:rPr lang="en-US" dirty="0"/>
            </a:br>
            <a:r>
              <a:rPr lang="en-US" dirty="0"/>
              <a:t> (of potential riches!)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88DE-A80A-DA44-9E52-3D94AD48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105025"/>
            <a:ext cx="5907083" cy="46545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It is embarrassing how little we know about learning in the one place that really matters: the </a:t>
            </a:r>
            <a:r>
              <a:rPr lang="en-US" i="1" dirty="0"/>
              <a:t>neocortex</a:t>
            </a:r>
            <a:r>
              <a:rPr lang="en-US" dirty="0"/>
              <a:t>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We know more about most other brain areas:</a:t>
            </a:r>
          </a:p>
          <a:p>
            <a:pPr marL="107916" indent="0">
              <a:buNone/>
            </a:pPr>
            <a:r>
              <a:rPr lang="en-US" dirty="0"/>
              <a:t>Basal Ganglia, Cerebellum, Hippocampus..</a:t>
            </a:r>
          </a:p>
        </p:txBody>
      </p:sp>
    </p:spTree>
    <p:extLst>
      <p:ext uri="{BB962C8B-B14F-4D97-AF65-F5344CB8AC3E}">
        <p14:creationId xmlns:p14="http://schemas.microsoft.com/office/powerpoint/2010/main" val="339276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Gettin</a:t>
            </a:r>
            <a:r>
              <a:rPr lang="en-US" dirty="0"/>
              <a:t>’ </a:t>
            </a:r>
            <a:r>
              <a:rPr lang="en-US" dirty="0" err="1"/>
              <a:t>AMPA’d</a:t>
            </a:r>
            <a:endParaRPr lang="en-US" dirty="0"/>
          </a:p>
        </p:txBody>
      </p:sp>
      <p:pic>
        <p:nvPicPr>
          <p:cNvPr id="5" name="Content Placeholder 4" descr="fig_ltpd_synapse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092" r="-4109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Way?</a:t>
            </a:r>
          </a:p>
        </p:txBody>
      </p:sp>
      <p:pic>
        <p:nvPicPr>
          <p:cNvPr id="5" name="Content Placeholder 4" descr="fig_ltp_ltd_ca2+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9" b="3359"/>
          <a:stretch>
            <a:fillRect/>
          </a:stretch>
        </p:blipFill>
        <p:spPr>
          <a:xfrm>
            <a:off x="2351406" y="1771332"/>
            <a:ext cx="5487993" cy="3017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4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2" y="1771328"/>
            <a:ext cx="4022408" cy="4470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XCAL = Linearized BCM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5374640" y="1771333"/>
            <a:ext cx="4196398" cy="3101817"/>
          </a:xfrm>
        </p:spPr>
        <p:txBody>
          <a:bodyPr/>
          <a:lstStyle/>
          <a:p>
            <a:r>
              <a:rPr lang="en-US" dirty="0" err="1"/>
              <a:t>Bienenstock</a:t>
            </a:r>
            <a:r>
              <a:rPr lang="en-US" dirty="0"/>
              <a:t>, Cooper &amp; Munro (1982) – BCM:</a:t>
            </a:r>
          </a:p>
          <a:p>
            <a:r>
              <a:rPr lang="en-US" b="1" dirty="0"/>
              <a:t>adaptive threshold</a:t>
            </a:r>
            <a:r>
              <a:rPr lang="en-US" dirty="0"/>
              <a:t> </a:t>
            </a:r>
            <a:r>
              <a:rPr lang="en-US" sz="3086" dirty="0" err="1"/>
              <a:t>Θ</a:t>
            </a:r>
            <a:endParaRPr lang="en-US" sz="3086" dirty="0"/>
          </a:p>
          <a:p>
            <a:pPr lvl="1"/>
            <a:r>
              <a:rPr lang="en-US" dirty="0"/>
              <a:t>Lower when less active</a:t>
            </a:r>
          </a:p>
          <a:p>
            <a:pPr lvl="1">
              <a:spcAft>
                <a:spcPts val="102"/>
              </a:spcAft>
            </a:pPr>
            <a:r>
              <a:rPr lang="en-US" dirty="0"/>
              <a:t>Higher when more..</a:t>
            </a:r>
          </a:p>
          <a:p>
            <a:pPr lvl="1">
              <a:buNone/>
            </a:pPr>
            <a:r>
              <a:rPr lang="en-US" dirty="0"/>
              <a:t>     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 descr="fig_bcm_function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183" y="4705191"/>
            <a:ext cx="3113611" cy="23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96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Does Adapt</a:t>
            </a:r>
          </a:p>
        </p:txBody>
      </p:sp>
      <p:pic>
        <p:nvPicPr>
          <p:cNvPr id="8" name="Content Placeholder 7" descr="fig_kirkwood_et_al_96_bcm_thresh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65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6081"/>
            <a:ext cx="9067798" cy="39066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6746"/>
            <a:ext cx="8763000" cy="554613"/>
          </a:xfrm>
          <a:prstGeom prst="rect">
            <a:avLst/>
          </a:prstGeom>
          <a:noFill/>
        </p:spPr>
        <p:txBody>
          <a:bodyPr wrap="square" lIns="91412" tIns="45707" rIns="91412" bIns="45707" rtlCol="0">
            <a:spAutoFit/>
          </a:bodyPr>
          <a:lstStyle/>
          <a:p>
            <a:r>
              <a:rPr lang="en-US" sz="3196" dirty="0" err="1"/>
              <a:t>dW</a:t>
            </a:r>
            <a:r>
              <a:rPr lang="en-US" sz="3196" dirty="0"/>
              <a:t> = Outcome – Expectation =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s</a:t>
            </a:r>
            <a:r>
              <a:rPr lang="en-US" sz="3196" dirty="0"/>
              <a:t> - &lt;</a:t>
            </a:r>
            <a:r>
              <a:rPr lang="en-US" sz="3196" dirty="0" err="1"/>
              <a:t>xy</a:t>
            </a:r>
            <a:r>
              <a:rPr lang="en-US" sz="3196" dirty="0"/>
              <a:t>&gt;</a:t>
            </a:r>
            <a:r>
              <a:rPr lang="en-US" sz="3196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6521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F4DB-13E8-9940-B4D7-7C4B5B9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Prediction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Jinyoung</a:t>
            </a:r>
            <a:r>
              <a:rPr lang="en-US" sz="2800" dirty="0"/>
              <a:t> Jang, Cliff Moran, Karen Zito, in progress)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78A40-677F-6444-A0CC-82539AD9E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568" y="1770063"/>
            <a:ext cx="8195139" cy="4989512"/>
          </a:xfrm>
        </p:spPr>
      </p:pic>
    </p:spTree>
    <p:extLst>
      <p:ext uri="{BB962C8B-B14F-4D97-AF65-F5344CB8AC3E}">
        <p14:creationId xmlns:p14="http://schemas.microsoft.com/office/powerpoint/2010/main" val="274527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5D37-3395-CB42-B065-FD020893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Stimulus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963F83-867A-434B-AEC9-8AE117FA1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8" y="1901163"/>
            <a:ext cx="9067800" cy="4727312"/>
          </a:xfrm>
        </p:spPr>
      </p:pic>
    </p:spTree>
    <p:extLst>
      <p:ext uri="{BB962C8B-B14F-4D97-AF65-F5344CB8AC3E}">
        <p14:creationId xmlns:p14="http://schemas.microsoft.com/office/powerpoint/2010/main" val="418154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D6569B-BAE0-4E17-BBA2-9394485FAF57}"/>
              </a:ext>
            </a:extLst>
          </p:cNvPr>
          <p:cNvSpPr/>
          <p:nvPr/>
        </p:nvSpPr>
        <p:spPr>
          <a:xfrm>
            <a:off x="1825499" y="2126393"/>
            <a:ext cx="2755482" cy="19871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EA6BD-D6FA-44C7-BAB5-F2A69099B0A8}"/>
              </a:ext>
            </a:extLst>
          </p:cNvPr>
          <p:cNvSpPr txBox="1"/>
          <p:nvPr/>
        </p:nvSpPr>
        <p:spPr>
          <a:xfrm>
            <a:off x="2552691" y="1779904"/>
            <a:ext cx="1364476" cy="1133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Flat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25/25 Hz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50/50 Hz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100/100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F06EE-54FF-44CC-9144-567A58EDCDCB}"/>
              </a:ext>
            </a:extLst>
          </p:cNvPr>
          <p:cNvSpPr txBox="1"/>
          <p:nvPr/>
        </p:nvSpPr>
        <p:spPr>
          <a:xfrm>
            <a:off x="1825499" y="3107940"/>
            <a:ext cx="1143971" cy="25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157" dirty="0" err="1">
                <a:latin typeface="Arial" panose="020B0604020202020204" pitchFamily="34" charset="0"/>
                <a:cs typeface="Arial" panose="020B0604020202020204" pitchFamily="34" charset="0"/>
              </a:rPr>
              <a:t>presynapse</a:t>
            </a:r>
            <a:endParaRPr lang="en-US" sz="11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A0EF03-37E4-4A32-992A-C4061B0A2082}"/>
              </a:ext>
            </a:extLst>
          </p:cNvPr>
          <p:cNvSpPr txBox="1"/>
          <p:nvPr/>
        </p:nvSpPr>
        <p:spPr>
          <a:xfrm>
            <a:off x="1801899" y="3531091"/>
            <a:ext cx="1185077" cy="25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157" dirty="0" err="1">
                <a:latin typeface="Arial" panose="020B0604020202020204" pitchFamily="34" charset="0"/>
                <a:cs typeface="Arial" panose="020B0604020202020204" pitchFamily="34" charset="0"/>
              </a:rPr>
              <a:t>postsynapse</a:t>
            </a:r>
            <a:endParaRPr lang="en-US" sz="11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5B0421-D5AC-4D5D-ABE8-2B9AF2F7407A}"/>
              </a:ext>
            </a:extLst>
          </p:cNvPr>
          <p:cNvCxnSpPr>
            <a:cxnSpLocks/>
          </p:cNvCxnSpPr>
          <p:nvPr/>
        </p:nvCxnSpPr>
        <p:spPr>
          <a:xfrm flipV="1">
            <a:off x="2900694" y="3357544"/>
            <a:ext cx="1546136" cy="2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608E4C-F830-4C0C-B30E-2296887F7AA7}"/>
              </a:ext>
            </a:extLst>
          </p:cNvPr>
          <p:cNvCxnSpPr/>
          <p:nvPr/>
        </p:nvCxnSpPr>
        <p:spPr>
          <a:xfrm>
            <a:off x="3909636" y="3133851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AC20EF-593B-4649-A7AF-107AA96535D2}"/>
              </a:ext>
            </a:extLst>
          </p:cNvPr>
          <p:cNvCxnSpPr/>
          <p:nvPr/>
        </p:nvCxnSpPr>
        <p:spPr>
          <a:xfrm>
            <a:off x="4074877" y="3133851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3C07DD-AC37-48F7-9B73-8BFD7AF2537F}"/>
              </a:ext>
            </a:extLst>
          </p:cNvPr>
          <p:cNvCxnSpPr/>
          <p:nvPr/>
        </p:nvCxnSpPr>
        <p:spPr>
          <a:xfrm>
            <a:off x="3759738" y="3135853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605980-A2CB-4796-A2F1-70244D9C5799}"/>
              </a:ext>
            </a:extLst>
          </p:cNvPr>
          <p:cNvCxnSpPr/>
          <p:nvPr/>
        </p:nvCxnSpPr>
        <p:spPr>
          <a:xfrm>
            <a:off x="4235550" y="3131854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E15DCF-07FC-4090-B0F1-599BB7CA1585}"/>
              </a:ext>
            </a:extLst>
          </p:cNvPr>
          <p:cNvCxnSpPr/>
          <p:nvPr/>
        </p:nvCxnSpPr>
        <p:spPr>
          <a:xfrm>
            <a:off x="4400791" y="3131854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0F669826-5CD9-463E-9AAA-0D2545690622}"/>
              </a:ext>
            </a:extLst>
          </p:cNvPr>
          <p:cNvSpPr/>
          <p:nvPr/>
        </p:nvSpPr>
        <p:spPr>
          <a:xfrm rot="16200000">
            <a:off x="3643422" y="3110459"/>
            <a:ext cx="101199" cy="1425804"/>
          </a:xfrm>
          <a:prstGeom prst="leftBrace">
            <a:avLst>
              <a:gd name="adj1" fmla="val 8333"/>
              <a:gd name="adj2" fmla="val 5073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8A22EB-16B8-40BF-A0E1-3A5C36DB85D5}"/>
              </a:ext>
            </a:extLst>
          </p:cNvPr>
          <p:cNvSpPr txBox="1"/>
          <p:nvPr/>
        </p:nvSpPr>
        <p:spPr>
          <a:xfrm>
            <a:off x="3443611" y="3841916"/>
            <a:ext cx="668773" cy="25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7" dirty="0"/>
              <a:t>200 </a:t>
            </a:r>
            <a:r>
              <a:rPr lang="en-US" sz="1157" dirty="0" err="1"/>
              <a:t>ms</a:t>
            </a:r>
            <a:endParaRPr lang="en-US" sz="1157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F2527FD-D5CB-4BEF-B818-F681A3C0515C}"/>
              </a:ext>
            </a:extLst>
          </p:cNvPr>
          <p:cNvCxnSpPr>
            <a:cxnSpLocks/>
          </p:cNvCxnSpPr>
          <p:nvPr/>
        </p:nvCxnSpPr>
        <p:spPr>
          <a:xfrm>
            <a:off x="2894032" y="3742645"/>
            <a:ext cx="82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57293A-FC7D-4A72-B703-32314921C08F}"/>
              </a:ext>
            </a:extLst>
          </p:cNvPr>
          <p:cNvCxnSpPr/>
          <p:nvPr/>
        </p:nvCxnSpPr>
        <p:spPr>
          <a:xfrm>
            <a:off x="2971562" y="3518952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F99BE-BFCD-465C-9AB5-3B9AAC4E600D}"/>
              </a:ext>
            </a:extLst>
          </p:cNvPr>
          <p:cNvCxnSpPr/>
          <p:nvPr/>
        </p:nvCxnSpPr>
        <p:spPr>
          <a:xfrm>
            <a:off x="4410346" y="3518952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41644-1508-4E77-8925-051288417205}"/>
              </a:ext>
            </a:extLst>
          </p:cNvPr>
          <p:cNvCxnSpPr>
            <a:cxnSpLocks/>
          </p:cNvCxnSpPr>
          <p:nvPr/>
        </p:nvCxnSpPr>
        <p:spPr>
          <a:xfrm>
            <a:off x="2971563" y="3518953"/>
            <a:ext cx="14387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ABDC5A-4AFA-4753-8197-01485E39D2A6}"/>
              </a:ext>
            </a:extLst>
          </p:cNvPr>
          <p:cNvCxnSpPr/>
          <p:nvPr/>
        </p:nvCxnSpPr>
        <p:spPr>
          <a:xfrm>
            <a:off x="3144107" y="3133851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F937D1-14C4-4EB2-9BE6-18B9718699B5}"/>
              </a:ext>
            </a:extLst>
          </p:cNvPr>
          <p:cNvCxnSpPr/>
          <p:nvPr/>
        </p:nvCxnSpPr>
        <p:spPr>
          <a:xfrm>
            <a:off x="3307933" y="3133851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C65BC2-DAF2-4D7D-89DC-A159597AF272}"/>
              </a:ext>
            </a:extLst>
          </p:cNvPr>
          <p:cNvCxnSpPr/>
          <p:nvPr/>
        </p:nvCxnSpPr>
        <p:spPr>
          <a:xfrm>
            <a:off x="3473175" y="3133851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CB4AC5E-4BEE-460F-BA2F-B3C41B5EF8CE}"/>
              </a:ext>
            </a:extLst>
          </p:cNvPr>
          <p:cNvCxnSpPr/>
          <p:nvPr/>
        </p:nvCxnSpPr>
        <p:spPr>
          <a:xfrm>
            <a:off x="3623350" y="3131854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7B1949-6B3C-4F90-8CEA-C418F9778454}"/>
              </a:ext>
            </a:extLst>
          </p:cNvPr>
          <p:cNvCxnSpPr/>
          <p:nvPr/>
        </p:nvCxnSpPr>
        <p:spPr>
          <a:xfrm>
            <a:off x="3009221" y="3142193"/>
            <a:ext cx="0" cy="223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FDABE9-4913-454D-842C-16EFB9CF889B}"/>
              </a:ext>
            </a:extLst>
          </p:cNvPr>
          <p:cNvCxnSpPr>
            <a:cxnSpLocks/>
          </p:cNvCxnSpPr>
          <p:nvPr/>
        </p:nvCxnSpPr>
        <p:spPr>
          <a:xfrm>
            <a:off x="4405650" y="3739779"/>
            <a:ext cx="823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A5A71BF-7DF7-4BD8-B425-4A5976FEA498}"/>
              </a:ext>
            </a:extLst>
          </p:cNvPr>
          <p:cNvSpPr txBox="1"/>
          <p:nvPr/>
        </p:nvSpPr>
        <p:spPr>
          <a:xfrm>
            <a:off x="3264226" y="3530121"/>
            <a:ext cx="872355" cy="235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2" dirty="0">
                <a:latin typeface="Arial" panose="020B0604020202020204" pitchFamily="34" charset="0"/>
                <a:cs typeface="Arial" panose="020B0604020202020204" pitchFamily="34" charset="0"/>
              </a:rPr>
              <a:t>120~550 </a:t>
            </a:r>
            <a:r>
              <a:rPr lang="en-US" sz="992" dirty="0" err="1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endParaRPr lang="en-US" sz="99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51201-6A01-477A-A728-3FA7745FA969}"/>
              </a:ext>
            </a:extLst>
          </p:cNvPr>
          <p:cNvSpPr txBox="1"/>
          <p:nvPr/>
        </p:nvSpPr>
        <p:spPr>
          <a:xfrm>
            <a:off x="3121368" y="2695038"/>
            <a:ext cx="1104791" cy="427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25,50,100 Hz </a:t>
            </a:r>
          </a:p>
          <a:p>
            <a:pPr algn="ctr"/>
            <a:r>
              <a:rPr lang="en-US" sz="115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</a:t>
            </a:r>
            <a:r>
              <a:rPr lang="en-US" sz="1157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endParaRPr lang="en-US" sz="1157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94DB64C-254A-416D-BD09-C00194AF2C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3167" y="1803119"/>
            <a:ext cx="2755482" cy="222813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926F9A22-B31B-4377-B2EB-9F78AF5F9A62}"/>
              </a:ext>
            </a:extLst>
          </p:cNvPr>
          <p:cNvGrpSpPr/>
          <p:nvPr/>
        </p:nvGrpSpPr>
        <p:grpSpPr>
          <a:xfrm>
            <a:off x="1764312" y="4122141"/>
            <a:ext cx="2804869" cy="2232954"/>
            <a:chOff x="932030" y="3836948"/>
            <a:chExt cx="3393414" cy="270149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05073D-5704-44D2-8DD1-BBB3EEDB69C8}"/>
                </a:ext>
              </a:extLst>
            </p:cNvPr>
            <p:cNvGrpSpPr/>
            <p:nvPr/>
          </p:nvGrpSpPr>
          <p:grpSpPr>
            <a:xfrm>
              <a:off x="970611" y="3836948"/>
              <a:ext cx="3354833" cy="2701495"/>
              <a:chOff x="3820476" y="623265"/>
              <a:chExt cx="3354833" cy="2701495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20A6544-A55E-45E3-AF58-191C51403C0C}"/>
                  </a:ext>
                </a:extLst>
              </p:cNvPr>
              <p:cNvSpPr/>
              <p:nvPr/>
            </p:nvSpPr>
            <p:spPr>
              <a:xfrm>
                <a:off x="3841645" y="892519"/>
                <a:ext cx="3333664" cy="240407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E5C2BAE-FBE2-4E25-BABD-90C17A5091D0}"/>
                  </a:ext>
                </a:extLst>
              </p:cNvPr>
              <p:cNvSpPr txBox="1"/>
              <p:nvPr/>
            </p:nvSpPr>
            <p:spPr>
              <a:xfrm>
                <a:off x="4860043" y="623265"/>
                <a:ext cx="1495635" cy="1056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Increase</a:t>
                </a:r>
              </a:p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25/50 Hz</a:t>
                </a:r>
              </a:p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50/100 Hz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05D94A2-531A-4A8F-BFFC-6CC284D262DC}"/>
                  </a:ext>
                </a:extLst>
              </p:cNvPr>
              <p:cNvSpPr txBox="1"/>
              <p:nvPr/>
            </p:nvSpPr>
            <p:spPr>
              <a:xfrm>
                <a:off x="3820476" y="2133484"/>
                <a:ext cx="1384010" cy="314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7" dirty="0">
                    <a:latin typeface="Arial" panose="020B0604020202020204" pitchFamily="34" charset="0"/>
                    <a:cs typeface="Arial" panose="020B0604020202020204" pitchFamily="34" charset="0"/>
                  </a:rPr>
                  <a:t>at </a:t>
                </a:r>
                <a:r>
                  <a:rPr lang="en-US" sz="1157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presynapse</a:t>
                </a:r>
                <a:endParaRPr lang="en-US" sz="1157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Left Brace 69">
                <a:extLst>
                  <a:ext uri="{FF2B5EF4-FFF2-40B4-BE49-F238E27FC236}">
                    <a16:creationId xmlns:a16="http://schemas.microsoft.com/office/drawing/2014/main" id="{B67C3C65-00E9-4E44-8359-147FB252415D}"/>
                  </a:ext>
                </a:extLst>
              </p:cNvPr>
              <p:cNvSpPr/>
              <p:nvPr/>
            </p:nvSpPr>
            <p:spPr>
              <a:xfrm rot="16200000">
                <a:off x="6019854" y="2125645"/>
                <a:ext cx="122433" cy="1724980"/>
              </a:xfrm>
              <a:prstGeom prst="leftBrace">
                <a:avLst>
                  <a:gd name="adj1" fmla="val 8333"/>
                  <a:gd name="adj2" fmla="val 50736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644C00A-8C38-4879-A3FF-62D064A77337}"/>
                  </a:ext>
                </a:extLst>
              </p:cNvPr>
              <p:cNvSpPr txBox="1"/>
              <p:nvPr/>
            </p:nvSpPr>
            <p:spPr>
              <a:xfrm>
                <a:off x="5778116" y="3010584"/>
                <a:ext cx="809102" cy="314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7" dirty="0"/>
                  <a:t>200 </a:t>
                </a:r>
                <a:r>
                  <a:rPr lang="en-US" sz="1157" dirty="0" err="1"/>
                  <a:t>ms</a:t>
                </a:r>
                <a:endParaRPr lang="en-US" sz="1157" dirty="0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983ABBE-B4FF-4C5B-9EFB-06F54245C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13220" y="2890483"/>
                <a:ext cx="996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660A44D-287B-45DC-8B7A-825D8BBA1A97}"/>
                  </a:ext>
                </a:extLst>
              </p:cNvPr>
              <p:cNvCxnSpPr/>
              <p:nvPr/>
            </p:nvCxnSpPr>
            <p:spPr>
              <a:xfrm>
                <a:off x="5207018" y="261985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1400A87-CE14-49D7-A7BE-D1EDA022BA64}"/>
                  </a:ext>
                </a:extLst>
              </p:cNvPr>
              <p:cNvCxnSpPr/>
              <p:nvPr/>
            </p:nvCxnSpPr>
            <p:spPr>
              <a:xfrm>
                <a:off x="6947701" y="261985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9BDF25C-04DD-409B-B6D5-26AC899B2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7018" y="2619853"/>
                <a:ext cx="174068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CC97B8E-9532-44D6-9CAA-9D560E589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2020" y="2887015"/>
                <a:ext cx="9962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187F3D3-701A-47B0-9AE4-E9C787A5E78B}"/>
                  </a:ext>
                </a:extLst>
              </p:cNvPr>
              <p:cNvSpPr txBox="1"/>
              <p:nvPr/>
            </p:nvSpPr>
            <p:spPr>
              <a:xfrm>
                <a:off x="5561091" y="2633365"/>
                <a:ext cx="1055401" cy="285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92" dirty="0">
                    <a:latin typeface="Arial" panose="020B0604020202020204" pitchFamily="34" charset="0"/>
                    <a:cs typeface="Arial" panose="020B0604020202020204" pitchFamily="34" charset="0"/>
                  </a:rPr>
                  <a:t>120~550 </a:t>
                </a:r>
                <a:r>
                  <a:rPr lang="en-US" sz="992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pA</a:t>
                </a:r>
                <a:endParaRPr lang="en-US" sz="992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45D0075-285F-4220-91BF-F28CC9B74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158" y="2409523"/>
                <a:ext cx="1870562" cy="24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003DA28-BE1E-4482-B216-D4D2C274D3F3}"/>
                  </a:ext>
                </a:extLst>
              </p:cNvPr>
              <p:cNvCxnSpPr/>
              <p:nvPr/>
            </p:nvCxnSpPr>
            <p:spPr>
              <a:xfrm>
                <a:off x="5227901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06CC2D2-72F4-49B7-9D1E-D40295CA77D6}"/>
                  </a:ext>
                </a:extLst>
              </p:cNvPr>
              <p:cNvCxnSpPr/>
              <p:nvPr/>
            </p:nvCxnSpPr>
            <p:spPr>
              <a:xfrm>
                <a:off x="5387678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77689E0-1F07-4EA9-A7C5-210E33915A23}"/>
                  </a:ext>
                </a:extLst>
              </p:cNvPr>
              <p:cNvCxnSpPr/>
              <p:nvPr/>
            </p:nvCxnSpPr>
            <p:spPr>
              <a:xfrm>
                <a:off x="5542513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A346D31-DC9C-429A-B3B5-B4CEE7D39C52}"/>
                  </a:ext>
                </a:extLst>
              </p:cNvPr>
              <p:cNvCxnSpPr/>
              <p:nvPr/>
            </p:nvCxnSpPr>
            <p:spPr>
              <a:xfrm>
                <a:off x="5705007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6688BF7-E31D-458F-ACA8-408E1E9EB157}"/>
                  </a:ext>
                </a:extLst>
              </p:cNvPr>
              <p:cNvCxnSpPr/>
              <p:nvPr/>
            </p:nvCxnSpPr>
            <p:spPr>
              <a:xfrm>
                <a:off x="5859844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1FA9C82-E70D-4823-98B5-8E642EF3EF60}"/>
                  </a:ext>
                </a:extLst>
              </p:cNvPr>
              <p:cNvCxnSpPr/>
              <p:nvPr/>
            </p:nvCxnSpPr>
            <p:spPr>
              <a:xfrm>
                <a:off x="6247149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EB3642D-2209-4921-A89B-A3AB65D72866}"/>
                  </a:ext>
                </a:extLst>
              </p:cNvPr>
              <p:cNvCxnSpPr/>
              <p:nvPr/>
            </p:nvCxnSpPr>
            <p:spPr>
              <a:xfrm>
                <a:off x="6347807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C325042-769E-40CE-9892-944FFAF48A14}"/>
                  </a:ext>
                </a:extLst>
              </p:cNvPr>
              <p:cNvCxnSpPr/>
              <p:nvPr/>
            </p:nvCxnSpPr>
            <p:spPr>
              <a:xfrm>
                <a:off x="6445351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9908789-73DE-4686-91A0-F1C5856C25A0}"/>
                  </a:ext>
                </a:extLst>
              </p:cNvPr>
              <p:cNvCxnSpPr/>
              <p:nvPr/>
            </p:nvCxnSpPr>
            <p:spPr>
              <a:xfrm>
                <a:off x="6547720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B93C579-165F-4981-A4C4-DAAE93EE9B21}"/>
                  </a:ext>
                </a:extLst>
              </p:cNvPr>
              <p:cNvCxnSpPr/>
              <p:nvPr/>
            </p:nvCxnSpPr>
            <p:spPr>
              <a:xfrm>
                <a:off x="6645266" y="2138893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6E28F1A-3301-45EB-BE00-25BE59C1588C}"/>
                  </a:ext>
                </a:extLst>
              </p:cNvPr>
              <p:cNvCxnSpPr/>
              <p:nvPr/>
            </p:nvCxnSpPr>
            <p:spPr>
              <a:xfrm>
                <a:off x="6007385" y="2141315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7D278DF-2D21-47F1-AA50-3B06D50538E0}"/>
                  </a:ext>
                </a:extLst>
              </p:cNvPr>
              <p:cNvCxnSpPr/>
              <p:nvPr/>
            </p:nvCxnSpPr>
            <p:spPr>
              <a:xfrm>
                <a:off x="6162222" y="2141315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D830400-6777-4A5D-9913-AE1EC8A36F89}"/>
                  </a:ext>
                </a:extLst>
              </p:cNvPr>
              <p:cNvCxnSpPr/>
              <p:nvPr/>
            </p:nvCxnSpPr>
            <p:spPr>
              <a:xfrm>
                <a:off x="6742107" y="2136477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9234566-965E-4F4B-9D47-C6241EBBC676}"/>
                  </a:ext>
                </a:extLst>
              </p:cNvPr>
              <p:cNvCxnSpPr/>
              <p:nvPr/>
            </p:nvCxnSpPr>
            <p:spPr>
              <a:xfrm>
                <a:off x="6839651" y="2136477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6133538-D69D-4CDB-937F-B44BCF1EC291}"/>
                  </a:ext>
                </a:extLst>
              </p:cNvPr>
              <p:cNvCxnSpPr/>
              <p:nvPr/>
            </p:nvCxnSpPr>
            <p:spPr>
              <a:xfrm>
                <a:off x="6942020" y="2136477"/>
                <a:ext cx="0" cy="27063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473544-A2E4-4509-A113-59708AE9D51C}"/>
                  </a:ext>
                </a:extLst>
              </p:cNvPr>
              <p:cNvSpPr txBox="1"/>
              <p:nvPr/>
            </p:nvSpPr>
            <p:spPr>
              <a:xfrm>
                <a:off x="5069310" y="1599239"/>
                <a:ext cx="989463" cy="516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5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25,50 Hz </a:t>
                </a:r>
              </a:p>
              <a:p>
                <a:pPr algn="ctr"/>
                <a:r>
                  <a:rPr lang="en-US" sz="115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sz="1157" b="1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endParaRPr lang="en-US" sz="115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DF91665-4C2E-4F3C-B9A7-691F25E8E52F}"/>
                  </a:ext>
                </a:extLst>
              </p:cNvPr>
              <p:cNvSpPr txBox="1"/>
              <p:nvPr/>
            </p:nvSpPr>
            <p:spPr>
              <a:xfrm>
                <a:off x="6001109" y="1601843"/>
                <a:ext cx="1037946" cy="516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5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50,100 Hz</a:t>
                </a:r>
              </a:p>
              <a:p>
                <a:pPr algn="ctr"/>
                <a:r>
                  <a:rPr lang="en-US" sz="115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sz="1157" b="1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endParaRPr lang="en-US" sz="115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50D0972-113F-4C60-99CD-903D521ED911}"/>
                </a:ext>
              </a:extLst>
            </p:cNvPr>
            <p:cNvSpPr txBox="1"/>
            <p:nvPr/>
          </p:nvSpPr>
          <p:spPr>
            <a:xfrm>
              <a:off x="932030" y="5858240"/>
              <a:ext cx="1433741" cy="31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7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157" dirty="0" err="1">
                  <a:latin typeface="Arial" panose="020B0604020202020204" pitchFamily="34" charset="0"/>
                  <a:cs typeface="Arial" panose="020B0604020202020204" pitchFamily="34" charset="0"/>
                </a:rPr>
                <a:t>postsynapse</a:t>
              </a:r>
              <a:endParaRPr lang="en-US" sz="11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82E48D-1FC0-4A85-8AE4-2E448F010B7C}"/>
              </a:ext>
            </a:extLst>
          </p:cNvPr>
          <p:cNvGrpSpPr/>
          <p:nvPr/>
        </p:nvGrpSpPr>
        <p:grpSpPr>
          <a:xfrm>
            <a:off x="4670289" y="4142353"/>
            <a:ext cx="2804869" cy="2246951"/>
            <a:chOff x="4541843" y="1024193"/>
            <a:chExt cx="3393414" cy="271842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A4906E-32DC-4DA7-B500-D6EB046B3DCC}"/>
                </a:ext>
              </a:extLst>
            </p:cNvPr>
            <p:cNvSpPr/>
            <p:nvPr/>
          </p:nvSpPr>
          <p:spPr>
            <a:xfrm>
              <a:off x="4601593" y="1310380"/>
              <a:ext cx="3333664" cy="24040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7923525-4571-44A2-8ED6-32430ADFF5E6}"/>
                </a:ext>
              </a:extLst>
            </p:cNvPr>
            <p:cNvSpPr txBox="1"/>
            <p:nvPr/>
          </p:nvSpPr>
          <p:spPr>
            <a:xfrm>
              <a:off x="5619991" y="1024193"/>
              <a:ext cx="1495635" cy="1056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Decrease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50/25 Hz</a:t>
              </a:r>
            </a:p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100/50 Hz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25371A4-F5DE-4D08-A564-920C8B5E3E86}"/>
                </a:ext>
              </a:extLst>
            </p:cNvPr>
            <p:cNvSpPr txBox="1"/>
            <p:nvPr/>
          </p:nvSpPr>
          <p:spPr>
            <a:xfrm>
              <a:off x="4580424" y="2551345"/>
              <a:ext cx="1384010" cy="31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7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157" dirty="0" err="1">
                  <a:latin typeface="Arial" panose="020B0604020202020204" pitchFamily="34" charset="0"/>
                  <a:cs typeface="Arial" panose="020B0604020202020204" pitchFamily="34" charset="0"/>
                </a:rPr>
                <a:t>presynapse</a:t>
              </a:r>
              <a:endParaRPr lang="en-US" sz="11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2CD8EAF0-20A0-4005-B590-04DF0D95C909}"/>
                </a:ext>
              </a:extLst>
            </p:cNvPr>
            <p:cNvSpPr/>
            <p:nvPr/>
          </p:nvSpPr>
          <p:spPr>
            <a:xfrm rot="16200000">
              <a:off x="6779802" y="2543506"/>
              <a:ext cx="122433" cy="1724980"/>
            </a:xfrm>
            <a:prstGeom prst="leftBrace">
              <a:avLst>
                <a:gd name="adj1" fmla="val 8333"/>
                <a:gd name="adj2" fmla="val 5073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DCA641F-FFEC-4A1C-9D7C-E4DCD2E0D1B8}"/>
                </a:ext>
              </a:extLst>
            </p:cNvPr>
            <p:cNvSpPr txBox="1"/>
            <p:nvPr/>
          </p:nvSpPr>
          <p:spPr>
            <a:xfrm>
              <a:off x="6538065" y="3428445"/>
              <a:ext cx="809101" cy="31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7" dirty="0"/>
                <a:t>200 </a:t>
              </a:r>
              <a:r>
                <a:rPr lang="en-US" sz="1157" dirty="0" err="1"/>
                <a:t>ms</a:t>
              </a:r>
              <a:endParaRPr lang="en-US" sz="1157" dirty="0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6E5E3B3-9C67-4D8D-A6A9-4E5C91E3335E}"/>
                </a:ext>
              </a:extLst>
            </p:cNvPr>
            <p:cNvCxnSpPr>
              <a:cxnSpLocks/>
            </p:cNvCxnSpPr>
            <p:nvPr/>
          </p:nvCxnSpPr>
          <p:spPr>
            <a:xfrm>
              <a:off x="5873168" y="3308344"/>
              <a:ext cx="996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11C5ECB-20B6-4A02-8762-D3BD9D65CE01}"/>
                </a:ext>
              </a:extLst>
            </p:cNvPr>
            <p:cNvCxnSpPr/>
            <p:nvPr/>
          </p:nvCxnSpPr>
          <p:spPr>
            <a:xfrm>
              <a:off x="5966966" y="303771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CFEA2D1-4D74-4390-9044-887E38FD6EB1}"/>
                </a:ext>
              </a:extLst>
            </p:cNvPr>
            <p:cNvCxnSpPr/>
            <p:nvPr/>
          </p:nvCxnSpPr>
          <p:spPr>
            <a:xfrm>
              <a:off x="7707649" y="303771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D776890-214C-4AA3-9B74-5EF6DC538A1B}"/>
                </a:ext>
              </a:extLst>
            </p:cNvPr>
            <p:cNvCxnSpPr>
              <a:cxnSpLocks/>
            </p:cNvCxnSpPr>
            <p:nvPr/>
          </p:nvCxnSpPr>
          <p:spPr>
            <a:xfrm>
              <a:off x="5966966" y="3037714"/>
              <a:ext cx="174068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E7570B-BF37-44C4-829F-B2D7E5F54EFC}"/>
                </a:ext>
              </a:extLst>
            </p:cNvPr>
            <p:cNvCxnSpPr>
              <a:cxnSpLocks/>
            </p:cNvCxnSpPr>
            <p:nvPr/>
          </p:nvCxnSpPr>
          <p:spPr>
            <a:xfrm>
              <a:off x="7701968" y="3304876"/>
              <a:ext cx="996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176E0E7-C249-4BD7-98AE-290641EDD19F}"/>
                </a:ext>
              </a:extLst>
            </p:cNvPr>
            <p:cNvSpPr txBox="1"/>
            <p:nvPr/>
          </p:nvSpPr>
          <p:spPr>
            <a:xfrm>
              <a:off x="6321039" y="3051226"/>
              <a:ext cx="1055401" cy="285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92" dirty="0">
                  <a:latin typeface="Arial" panose="020B0604020202020204" pitchFamily="34" charset="0"/>
                  <a:cs typeface="Arial" panose="020B0604020202020204" pitchFamily="34" charset="0"/>
                </a:rPr>
                <a:t>120~550 </a:t>
              </a:r>
              <a:r>
                <a:rPr lang="en-US" sz="992" dirty="0" err="1">
                  <a:latin typeface="Arial" panose="020B0604020202020204" pitchFamily="34" charset="0"/>
                  <a:cs typeface="Arial" panose="020B0604020202020204" pitchFamily="34" charset="0"/>
                </a:rPr>
                <a:t>pA</a:t>
              </a:r>
              <a:endParaRPr lang="en-US" sz="992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1E05B26-039C-4C3C-BE76-D580D55C6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7106" y="2827384"/>
              <a:ext cx="1870562" cy="242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A919-2E07-4D4C-886D-A5D504B86776}"/>
                </a:ext>
              </a:extLst>
            </p:cNvPr>
            <p:cNvCxnSpPr/>
            <p:nvPr/>
          </p:nvCxnSpPr>
          <p:spPr>
            <a:xfrm>
              <a:off x="6919181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381B45-AA1C-4CFD-9D59-120860ED93BF}"/>
                </a:ext>
              </a:extLst>
            </p:cNvPr>
            <p:cNvCxnSpPr/>
            <p:nvPr/>
          </p:nvCxnSpPr>
          <p:spPr>
            <a:xfrm>
              <a:off x="7078958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FB1F0F3-F701-47AC-8A5F-61F4BD7212E0}"/>
                </a:ext>
              </a:extLst>
            </p:cNvPr>
            <p:cNvCxnSpPr/>
            <p:nvPr/>
          </p:nvCxnSpPr>
          <p:spPr>
            <a:xfrm>
              <a:off x="7233793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C802B54-A3D9-4827-96B1-09DE577510B1}"/>
                </a:ext>
              </a:extLst>
            </p:cNvPr>
            <p:cNvCxnSpPr/>
            <p:nvPr/>
          </p:nvCxnSpPr>
          <p:spPr>
            <a:xfrm>
              <a:off x="7396287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69C385-3123-4192-B303-555F34ACAB29}"/>
                </a:ext>
              </a:extLst>
            </p:cNvPr>
            <p:cNvCxnSpPr/>
            <p:nvPr/>
          </p:nvCxnSpPr>
          <p:spPr>
            <a:xfrm>
              <a:off x="7551124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44F745A-842D-499E-8BFF-2261CB2EED95}"/>
                </a:ext>
              </a:extLst>
            </p:cNvPr>
            <p:cNvCxnSpPr/>
            <p:nvPr/>
          </p:nvCxnSpPr>
          <p:spPr>
            <a:xfrm>
              <a:off x="6068173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2D6F3B4-309A-442A-A859-747D69FCED2B}"/>
                </a:ext>
              </a:extLst>
            </p:cNvPr>
            <p:cNvCxnSpPr/>
            <p:nvPr/>
          </p:nvCxnSpPr>
          <p:spPr>
            <a:xfrm>
              <a:off x="6168831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5CA523A-6070-4088-B525-8F4B0D33F47A}"/>
                </a:ext>
              </a:extLst>
            </p:cNvPr>
            <p:cNvCxnSpPr/>
            <p:nvPr/>
          </p:nvCxnSpPr>
          <p:spPr>
            <a:xfrm>
              <a:off x="6266375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ABEC9C2-85F1-473B-B4F5-FAEF0FF1CD35}"/>
                </a:ext>
              </a:extLst>
            </p:cNvPr>
            <p:cNvCxnSpPr/>
            <p:nvPr/>
          </p:nvCxnSpPr>
          <p:spPr>
            <a:xfrm>
              <a:off x="6368744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4140D73-E1DE-4BC6-838C-EFD1E15D4E43}"/>
                </a:ext>
              </a:extLst>
            </p:cNvPr>
            <p:cNvCxnSpPr/>
            <p:nvPr/>
          </p:nvCxnSpPr>
          <p:spPr>
            <a:xfrm>
              <a:off x="6466290" y="2556754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CD8DE60-A696-4A6E-9F6A-3779526DAEAD}"/>
                </a:ext>
              </a:extLst>
            </p:cNvPr>
            <p:cNvCxnSpPr/>
            <p:nvPr/>
          </p:nvCxnSpPr>
          <p:spPr>
            <a:xfrm>
              <a:off x="7698665" y="2559176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1ECD518-04CD-4B4D-9C01-4E4B8A14DCA0}"/>
                </a:ext>
              </a:extLst>
            </p:cNvPr>
            <p:cNvCxnSpPr/>
            <p:nvPr/>
          </p:nvCxnSpPr>
          <p:spPr>
            <a:xfrm>
              <a:off x="5983246" y="2559176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780008-85C6-4B07-AA59-0C464D351D82}"/>
                </a:ext>
              </a:extLst>
            </p:cNvPr>
            <p:cNvCxnSpPr/>
            <p:nvPr/>
          </p:nvCxnSpPr>
          <p:spPr>
            <a:xfrm>
              <a:off x="6563131" y="2554338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D38CA1E-E605-4D76-B74B-1D2DF01B7009}"/>
                </a:ext>
              </a:extLst>
            </p:cNvPr>
            <p:cNvCxnSpPr/>
            <p:nvPr/>
          </p:nvCxnSpPr>
          <p:spPr>
            <a:xfrm>
              <a:off x="6660675" y="2554338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F8BFAD9-0B1D-4676-AD94-9CBFFB6A88CD}"/>
                </a:ext>
              </a:extLst>
            </p:cNvPr>
            <p:cNvCxnSpPr/>
            <p:nvPr/>
          </p:nvCxnSpPr>
          <p:spPr>
            <a:xfrm>
              <a:off x="6763044" y="2554338"/>
              <a:ext cx="0" cy="2706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4CBD1C3-8E4A-4C0C-881E-4F886D319DAC}"/>
                </a:ext>
              </a:extLst>
            </p:cNvPr>
            <p:cNvSpPr txBox="1"/>
            <p:nvPr/>
          </p:nvSpPr>
          <p:spPr>
            <a:xfrm>
              <a:off x="5779805" y="2017099"/>
              <a:ext cx="1088369" cy="516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5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50,100 Hz </a:t>
              </a:r>
            </a:p>
            <a:p>
              <a:pPr algn="ctr"/>
              <a:r>
                <a:rPr lang="en-US" sz="115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sz="1157" b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endParaRPr lang="en-US" sz="115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18D0E1E-2026-4F48-B141-66159708C968}"/>
                </a:ext>
              </a:extLst>
            </p:cNvPr>
            <p:cNvSpPr txBox="1"/>
            <p:nvPr/>
          </p:nvSpPr>
          <p:spPr>
            <a:xfrm>
              <a:off x="6810509" y="2019704"/>
              <a:ext cx="939040" cy="516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5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25,50 Hz</a:t>
              </a:r>
            </a:p>
            <a:p>
              <a:pPr algn="ctr"/>
              <a:r>
                <a:rPr lang="en-US" sz="115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 </a:t>
              </a:r>
              <a:r>
                <a:rPr lang="en-US" sz="1157" b="1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</a:t>
              </a:r>
              <a:endParaRPr lang="en-US" sz="115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3CAE51-7C48-4431-A930-065B1FFBF6C3}"/>
                </a:ext>
              </a:extLst>
            </p:cNvPr>
            <p:cNvSpPr txBox="1"/>
            <p:nvPr/>
          </p:nvSpPr>
          <p:spPr>
            <a:xfrm>
              <a:off x="4541843" y="3062418"/>
              <a:ext cx="1433741" cy="31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7" dirty="0"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en-US" sz="1157" dirty="0" err="1">
                  <a:latin typeface="Arial" panose="020B0604020202020204" pitchFamily="34" charset="0"/>
                  <a:cs typeface="Arial" panose="020B0604020202020204" pitchFamily="34" charset="0"/>
                </a:rPr>
                <a:t>postsynapse</a:t>
              </a:r>
              <a:endParaRPr lang="en-US" sz="11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E66313-E195-8D46-A45D-5B57C9A9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</a:t>
            </a:r>
          </a:p>
        </p:txBody>
      </p:sp>
    </p:spTree>
    <p:extLst>
      <p:ext uri="{BB962C8B-B14F-4D97-AF65-F5344CB8AC3E}">
        <p14:creationId xmlns:p14="http://schemas.microsoft.com/office/powerpoint/2010/main" val="2071889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05F103F-7C8C-8047-8508-CC19242B4CFF}"/>
              </a:ext>
            </a:extLst>
          </p:cNvPr>
          <p:cNvSpPr/>
          <p:nvPr/>
        </p:nvSpPr>
        <p:spPr bwMode="auto">
          <a:xfrm>
            <a:off x="314325" y="2638425"/>
            <a:ext cx="9525000" cy="3505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5681455-B197-41BD-BB7C-8474C55CB4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6910382"/>
              </p:ext>
            </p:extLst>
          </p:nvPr>
        </p:nvGraphicFramePr>
        <p:xfrm>
          <a:off x="736638" y="3371263"/>
          <a:ext cx="3779044" cy="2645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FBD663A-5999-48AF-A8DC-3582660675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730025"/>
              </p:ext>
            </p:extLst>
          </p:nvPr>
        </p:nvGraphicFramePr>
        <p:xfrm>
          <a:off x="5419725" y="3248025"/>
          <a:ext cx="3734056" cy="224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C7A0DEF-58E8-4E2A-BC59-E0FD5AD8243A}"/>
              </a:ext>
            </a:extLst>
          </p:cNvPr>
          <p:cNvGrpSpPr/>
          <p:nvPr/>
        </p:nvGrpSpPr>
        <p:grpSpPr>
          <a:xfrm>
            <a:off x="7809579" y="3006929"/>
            <a:ext cx="1359877" cy="522835"/>
            <a:chOff x="3616553" y="740218"/>
            <a:chExt cx="1645219" cy="6325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8A64FC-0290-4DDE-81EA-879E59FD1CC7}"/>
                </a:ext>
              </a:extLst>
            </p:cNvPr>
            <p:cNvSpPr txBox="1"/>
            <p:nvPr/>
          </p:nvSpPr>
          <p:spPr>
            <a:xfrm>
              <a:off x="3758380" y="740218"/>
              <a:ext cx="1503392" cy="63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92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25Hz</a:t>
              </a:r>
              <a:r>
                <a:rPr lang="en-US" sz="992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25Hz (n=7)</a:t>
              </a:r>
              <a:endParaRPr lang="en-US" sz="992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en-US" sz="992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25Hz50Hz (n=6)</a:t>
              </a:r>
            </a:p>
            <a:p>
              <a:pPr algn="ctr"/>
              <a:r>
                <a:rPr lang="en-US" sz="992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50Hz25Hz (n=8)</a:t>
              </a:r>
              <a:endParaRPr lang="en-US" sz="992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2E74E6-30A8-46E8-A2D0-760F6E914883}"/>
                </a:ext>
              </a:extLst>
            </p:cNvPr>
            <p:cNvSpPr/>
            <p:nvPr/>
          </p:nvSpPr>
          <p:spPr>
            <a:xfrm>
              <a:off x="3616557" y="805441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74496-AC9A-4F7E-83DB-E64062BE0B86}"/>
                </a:ext>
              </a:extLst>
            </p:cNvPr>
            <p:cNvSpPr/>
            <p:nvPr/>
          </p:nvSpPr>
          <p:spPr>
            <a:xfrm>
              <a:off x="3616553" y="1006829"/>
              <a:ext cx="114300" cy="1143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D6F37A-604A-4A1C-9C79-9B9227CB2E29}"/>
                </a:ext>
              </a:extLst>
            </p:cNvPr>
            <p:cNvSpPr/>
            <p:nvPr/>
          </p:nvSpPr>
          <p:spPr>
            <a:xfrm>
              <a:off x="3621993" y="1181001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91E639-2C25-42AF-8E2D-9658AB57D5D5}"/>
              </a:ext>
            </a:extLst>
          </p:cNvPr>
          <p:cNvSpPr txBox="1"/>
          <p:nvPr/>
        </p:nvSpPr>
        <p:spPr>
          <a:xfrm>
            <a:off x="5989937" y="5389705"/>
            <a:ext cx="764954" cy="427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-5~0 min</a:t>
            </a:r>
          </a:p>
          <a:p>
            <a:pPr algn="ctr"/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F371A-236C-4745-9614-9A4581F72E65}"/>
              </a:ext>
            </a:extLst>
          </p:cNvPr>
          <p:cNvSpPr txBox="1"/>
          <p:nvPr/>
        </p:nvSpPr>
        <p:spPr>
          <a:xfrm>
            <a:off x="6828961" y="5389704"/>
            <a:ext cx="715260" cy="25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0~5 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BAC67-1B20-4D09-8178-36D76E77A477}"/>
              </a:ext>
            </a:extLst>
          </p:cNvPr>
          <p:cNvSpPr txBox="1"/>
          <p:nvPr/>
        </p:nvSpPr>
        <p:spPr>
          <a:xfrm>
            <a:off x="7585755" y="5393974"/>
            <a:ext cx="878767" cy="25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15~20 min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303D1-F25F-4A94-9957-152A3144536A}"/>
              </a:ext>
            </a:extLst>
          </p:cNvPr>
          <p:cNvSpPr txBox="1"/>
          <p:nvPr/>
        </p:nvSpPr>
        <p:spPr>
          <a:xfrm>
            <a:off x="8387081" y="5389703"/>
            <a:ext cx="878767" cy="25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7" dirty="0">
                <a:latin typeface="Arial" panose="020B0604020202020204" pitchFamily="34" charset="0"/>
                <a:cs typeface="Arial" panose="020B0604020202020204" pitchFamily="34" charset="0"/>
              </a:rPr>
              <a:t>30~35 min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EBF2D-7C09-4869-955A-1C579561E3BA}"/>
              </a:ext>
            </a:extLst>
          </p:cNvPr>
          <p:cNvGrpSpPr/>
          <p:nvPr/>
        </p:nvGrpSpPr>
        <p:grpSpPr>
          <a:xfrm>
            <a:off x="3508667" y="3027654"/>
            <a:ext cx="1359877" cy="522835"/>
            <a:chOff x="3616553" y="740218"/>
            <a:chExt cx="1645219" cy="6325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D35507-441C-4264-ABDD-F121EE2F2080}"/>
                </a:ext>
              </a:extLst>
            </p:cNvPr>
            <p:cNvSpPr txBox="1"/>
            <p:nvPr/>
          </p:nvSpPr>
          <p:spPr>
            <a:xfrm>
              <a:off x="3758380" y="740218"/>
              <a:ext cx="1503392" cy="632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92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25Hz</a:t>
              </a:r>
              <a:r>
                <a:rPr lang="en-US" sz="992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25Hz (n=7)</a:t>
              </a:r>
              <a:endParaRPr lang="en-US" sz="992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algn="ctr"/>
              <a:r>
                <a:rPr lang="en-US" sz="992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25Hz50Hz (n=6)</a:t>
              </a:r>
            </a:p>
            <a:p>
              <a:pPr algn="ctr"/>
              <a:r>
                <a:rPr lang="en-US" sz="992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50Hz25Hz (n=8)</a:t>
              </a:r>
              <a:endParaRPr lang="en-US" sz="992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D1E07E-A106-46DC-AC1D-965671E84AEC}"/>
                </a:ext>
              </a:extLst>
            </p:cNvPr>
            <p:cNvSpPr/>
            <p:nvPr/>
          </p:nvSpPr>
          <p:spPr>
            <a:xfrm>
              <a:off x="3616557" y="805441"/>
              <a:ext cx="114300" cy="114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3F03DA-A40B-4E37-9BC4-804B1C647726}"/>
                </a:ext>
              </a:extLst>
            </p:cNvPr>
            <p:cNvSpPr/>
            <p:nvPr/>
          </p:nvSpPr>
          <p:spPr>
            <a:xfrm>
              <a:off x="3616553" y="1006829"/>
              <a:ext cx="114300" cy="1143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1FE24E-B0BC-493A-9A18-1BD279322A0D}"/>
                </a:ext>
              </a:extLst>
            </p:cNvPr>
            <p:cNvSpPr/>
            <p:nvPr/>
          </p:nvSpPr>
          <p:spPr>
            <a:xfrm>
              <a:off x="3621993" y="1181001"/>
              <a:ext cx="114300" cy="1143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F25EECC4-5BA1-FD4C-833B-95112D6E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25-50Hz</a:t>
            </a:r>
          </a:p>
        </p:txBody>
      </p:sp>
    </p:spTree>
    <p:extLst>
      <p:ext uri="{BB962C8B-B14F-4D97-AF65-F5344CB8AC3E}">
        <p14:creationId xmlns:p14="http://schemas.microsoft.com/office/powerpoint/2010/main" val="3205517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D8ED47-8983-4C54-8232-E34EA2D19CD5}"/>
              </a:ext>
            </a:extLst>
          </p:cNvPr>
          <p:cNvGrpSpPr/>
          <p:nvPr/>
        </p:nvGrpSpPr>
        <p:grpSpPr>
          <a:xfrm>
            <a:off x="314325" y="2105025"/>
            <a:ext cx="9601200" cy="4114800"/>
            <a:chOff x="1376360" y="190499"/>
            <a:chExt cx="9553196" cy="38385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9020F0-5DAB-4E57-A80F-73A84243D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6360" y="190499"/>
              <a:ext cx="9553196" cy="38385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CF0480-6EC2-46B0-A0DC-3AE0A80DD562}"/>
                </a:ext>
              </a:extLst>
            </p:cNvPr>
            <p:cNvSpPr/>
            <p:nvPr/>
          </p:nvSpPr>
          <p:spPr>
            <a:xfrm>
              <a:off x="5691188" y="595313"/>
              <a:ext cx="76200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6C9204-85B4-4BC6-A609-35596563A2D9}"/>
                </a:ext>
              </a:extLst>
            </p:cNvPr>
            <p:cNvSpPr txBox="1"/>
            <p:nvPr/>
          </p:nvSpPr>
          <p:spPr>
            <a:xfrm>
              <a:off x="5600692" y="509595"/>
              <a:ext cx="308746" cy="285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92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472360-7C1F-4671-B77E-D7315EE2E76A}"/>
                </a:ext>
              </a:extLst>
            </p:cNvPr>
            <p:cNvSpPr/>
            <p:nvPr/>
          </p:nvSpPr>
          <p:spPr>
            <a:xfrm>
              <a:off x="10710872" y="642931"/>
              <a:ext cx="76200" cy="11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F72A7-9611-4CE0-8935-3A894CFDBFEC}"/>
                </a:ext>
              </a:extLst>
            </p:cNvPr>
            <p:cNvSpPr txBox="1"/>
            <p:nvPr/>
          </p:nvSpPr>
          <p:spPr>
            <a:xfrm>
              <a:off x="10620377" y="557213"/>
              <a:ext cx="308746" cy="285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92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83CDA2-43FC-9341-98D4-BE420B20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50-100Hz</a:t>
            </a:r>
          </a:p>
        </p:txBody>
      </p:sp>
    </p:spTree>
    <p:extLst>
      <p:ext uri="{BB962C8B-B14F-4D97-AF65-F5344CB8AC3E}">
        <p14:creationId xmlns:p14="http://schemas.microsoft.com/office/powerpoint/2010/main" val="304108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39789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C30BED22-C8D4-0B4B-811E-3066C163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LTD for “Error” case: sometimes..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A9B87FD-E540-B146-B51F-4E9983D752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9825"/>
            <a:ext cx="10077450" cy="44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34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ED5A-46A4-1945-9E34-999B160B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AA13C-282A-7046-810C-545764E2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38" y="1947947"/>
            <a:ext cx="9067800" cy="4633743"/>
          </a:xfrm>
        </p:spPr>
      </p:pic>
    </p:spTree>
    <p:extLst>
      <p:ext uri="{BB962C8B-B14F-4D97-AF65-F5344CB8AC3E}">
        <p14:creationId xmlns:p14="http://schemas.microsoft.com/office/powerpoint/2010/main" val="1215420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3FFC-127B-7F4E-A666-C416C90B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6" y="301625"/>
            <a:ext cx="7023100" cy="1262063"/>
          </a:xfrm>
        </p:spPr>
        <p:txBody>
          <a:bodyPr/>
          <a:lstStyle/>
          <a:p>
            <a:r>
              <a:rPr lang="en-US" dirty="0"/>
              <a:t>Functionally: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7AC1-FC35-7541-9779-92C9EBCD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1770066"/>
            <a:ext cx="6592883" cy="4989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Can merely predicting low-level sensory inputs produce higher-level abstract representations?</a:t>
            </a:r>
          </a:p>
          <a:p>
            <a:pPr marL="107916" indent="0">
              <a:buNone/>
            </a:pPr>
            <a:endParaRPr lang="en-US" sz="700" dirty="0"/>
          </a:p>
          <a:p>
            <a:pPr marL="107916" indent="0">
              <a:buNone/>
            </a:pPr>
            <a:r>
              <a:rPr lang="en-US" dirty="0"/>
              <a:t>If not, maybe we still need that hand??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89C76-77C4-E44A-8B2C-88A8A5AA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5" y="246066"/>
            <a:ext cx="2603500" cy="304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D1B4D8D-D5E6-EA46-BF11-EEDE846F1A83}"/>
              </a:ext>
            </a:extLst>
          </p:cNvPr>
          <p:cNvGrpSpPr/>
          <p:nvPr/>
        </p:nvGrpSpPr>
        <p:grpSpPr>
          <a:xfrm>
            <a:off x="2371724" y="4162425"/>
            <a:ext cx="7297265" cy="2743200"/>
            <a:chOff x="466725" y="2803525"/>
            <a:chExt cx="9256716" cy="347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83660C-58F7-E947-BC5C-E28B9E39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F9D1EE-6CBB-6A45-B57C-62A1834CE5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6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442912"/>
            <a:ext cx="6875715" cy="667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81C5AF-02E8-1F46-A980-7DF4BC1DF07A}"/>
              </a:ext>
            </a:extLst>
          </p:cNvPr>
          <p:cNvSpPr txBox="1"/>
          <p:nvPr/>
        </p:nvSpPr>
        <p:spPr>
          <a:xfrm>
            <a:off x="7629525" y="1114425"/>
            <a:ext cx="21336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discovered</a:t>
            </a:r>
          </a:p>
          <a:p>
            <a:r>
              <a:rPr lang="en-US" dirty="0"/>
              <a:t>Shape categories!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37106-31CF-0A45-A873-FC5B1B6381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025" y="2028825"/>
            <a:ext cx="2514600" cy="259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E513-EF73-144B-B546-8E440F0A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Monkeys:</a:t>
            </a:r>
            <a:br>
              <a:rPr lang="en-US" dirty="0"/>
            </a:br>
            <a:r>
              <a:rPr lang="en-US" dirty="0"/>
              <a:t>Categories Emerge in Higher Layers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F4A32-4906-B44E-BD4A-159C06EB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725" y="1724024"/>
            <a:ext cx="6629400" cy="5359281"/>
          </a:xfrm>
        </p:spPr>
      </p:pic>
    </p:spTree>
    <p:extLst>
      <p:ext uri="{BB962C8B-B14F-4D97-AF65-F5344CB8AC3E}">
        <p14:creationId xmlns:p14="http://schemas.microsoft.com/office/powerpoint/2010/main" val="1851100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7385-695D-384A-94B7-9B336061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not in V1;</a:t>
            </a:r>
            <a:br>
              <a:rPr lang="en-US" dirty="0"/>
            </a:br>
            <a:r>
              <a:rPr lang="en-US" dirty="0"/>
              <a:t>Emerge in IT Obj Rec Pathway</a:t>
            </a:r>
          </a:p>
        </p:txBody>
      </p:sp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E28FAF-A9D1-1F4E-886E-A06430B47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028825"/>
            <a:ext cx="4419600" cy="4276372"/>
          </a:xfr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B522674-654E-6A4D-ABCA-7329F923F4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5" t="48568" r="34805" b="2268"/>
          <a:stretch/>
        </p:blipFill>
        <p:spPr>
          <a:xfrm>
            <a:off x="5287558" y="2028825"/>
            <a:ext cx="409456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43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0DCFE-76EA-9449-AE4B-1B679DFA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vs. Humans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0C26C-21C0-2445-8CF6-292AC304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7" y="2206625"/>
            <a:ext cx="8777288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26F03-C3EF-0443-BF22-D0723FF631B7}"/>
              </a:ext>
            </a:extLst>
          </p:cNvPr>
          <p:cNvSpPr txBox="1"/>
          <p:nvPr/>
        </p:nvSpPr>
        <p:spPr>
          <a:xfrm>
            <a:off x="1265241" y="4391025"/>
            <a:ext cx="75438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pair is more similar in terms of </a:t>
            </a:r>
            <a:r>
              <a:rPr lang="en-US" sz="2400" i="1" dirty="0"/>
              <a:t>overall shape?</a:t>
            </a:r>
          </a:p>
        </p:txBody>
      </p:sp>
    </p:spTree>
    <p:extLst>
      <p:ext uri="{BB962C8B-B14F-4D97-AF65-F5344CB8AC3E}">
        <p14:creationId xmlns:p14="http://schemas.microsoft.com/office/powerpoint/2010/main" val="328193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4CB762CD-F55D-2140-94BA-6CDBEFB922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5" y="1730351"/>
            <a:ext cx="4038600" cy="392189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C58ED-9C9B-6844-AD6B-F527AFC2F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7" y="2038468"/>
            <a:ext cx="3810000" cy="361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7C9C2-6E2A-6C48-857C-4ABFFC8BDB11}"/>
              </a:ext>
            </a:extLst>
          </p:cNvPr>
          <p:cNvSpPr txBox="1"/>
          <p:nvPr/>
        </p:nvSpPr>
        <p:spPr>
          <a:xfrm>
            <a:off x="2371725" y="1175134"/>
            <a:ext cx="13003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8DFEE-1A48-B643-AC6D-69189F069B3B}"/>
              </a:ext>
            </a:extLst>
          </p:cNvPr>
          <p:cNvSpPr txBox="1"/>
          <p:nvPr/>
        </p:nvSpPr>
        <p:spPr>
          <a:xfrm>
            <a:off x="6405371" y="1175133"/>
            <a:ext cx="1460656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2014489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CA30C-81F0-8945-9B8B-1BF4878A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Comparison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208E3-3E75-A743-9860-9B3F5778B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125" y="1647825"/>
            <a:ext cx="4572000" cy="2436254"/>
          </a:xfr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B8E2F-443E-654D-A1ED-CBD251235F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672" y="1647825"/>
            <a:ext cx="4584700" cy="458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64B12-6435-9B4E-967D-AC6027B61536}"/>
              </a:ext>
            </a:extLst>
          </p:cNvPr>
          <p:cNvSpPr txBox="1"/>
          <p:nvPr/>
        </p:nvSpPr>
        <p:spPr>
          <a:xfrm>
            <a:off x="390525" y="4314825"/>
            <a:ext cx="4646616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progressive formation of abstract categories -- low dimensional, V1-like representations even in highest layers</a:t>
            </a:r>
          </a:p>
          <a:p>
            <a:endParaRPr lang="en-US" dirty="0"/>
          </a:p>
          <a:p>
            <a:r>
              <a:rPr lang="en-US" dirty="0"/>
              <a:t>Diffs: Bidirectional connectivity, inhibitory competition, small amounts of Hebbian learning..</a:t>
            </a:r>
          </a:p>
        </p:txBody>
      </p:sp>
    </p:spTree>
    <p:extLst>
      <p:ext uri="{BB962C8B-B14F-4D97-AF65-F5344CB8AC3E}">
        <p14:creationId xmlns:p14="http://schemas.microsoft.com/office/powerpoint/2010/main" val="4058894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92459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</p:spTree>
    <p:extLst>
      <p:ext uri="{BB962C8B-B14F-4D97-AF65-F5344CB8AC3E}">
        <p14:creationId xmlns:p14="http://schemas.microsoft.com/office/powerpoint/2010/main" val="28793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E08E869-9A0E-9644-8C3A-6247F90349BA}"/>
              </a:ext>
            </a:extLst>
          </p:cNvPr>
          <p:cNvGrpSpPr/>
          <p:nvPr/>
        </p:nvGrpSpPr>
        <p:grpSpPr>
          <a:xfrm>
            <a:off x="161957" y="1076601"/>
            <a:ext cx="6725836" cy="2574499"/>
            <a:chOff x="872800" y="4020276"/>
            <a:chExt cx="10481000" cy="3244985"/>
          </a:xfrm>
        </p:grpSpPr>
        <p:pic>
          <p:nvPicPr>
            <p:cNvPr id="35" name="Content Placeholder 5">
              <a:extLst>
                <a:ext uri="{FF2B5EF4-FFF2-40B4-BE49-F238E27FC236}">
                  <a16:creationId xmlns:a16="http://schemas.microsoft.com/office/drawing/2014/main" id="{B441FE6C-CF76-1446-AED9-2658B7B4D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2800" y="4020276"/>
              <a:ext cx="10481000" cy="3244985"/>
            </a:xfrm>
            <a:prstGeom prst="rect">
              <a:avLst/>
            </a:prstGeom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6" name="Content Placeholder 7">
              <a:extLst>
                <a:ext uri="{FF2B5EF4-FFF2-40B4-BE49-F238E27FC236}">
                  <a16:creationId xmlns:a16="http://schemas.microsoft.com/office/drawing/2014/main" id="{9652D5BF-3E98-BD4B-8E43-3C3F07B9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416" y="4170896"/>
              <a:ext cx="5817705" cy="29795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AA20C6-44F8-9441-AB78-16AFAE2451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4" t="4502" r="47331" b="50000"/>
          <a:stretch/>
        </p:blipFill>
        <p:spPr>
          <a:xfrm>
            <a:off x="133936" y="3885235"/>
            <a:ext cx="3838821" cy="28690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B83711-34E6-0F4D-BAAA-EDE834EA827F}"/>
              </a:ext>
            </a:extLst>
          </p:cNvPr>
          <p:cNvSpPr txBox="1"/>
          <p:nvPr/>
        </p:nvSpPr>
        <p:spPr>
          <a:xfrm>
            <a:off x="7085834" y="2915683"/>
            <a:ext cx="1923778" cy="6131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Seq 1: 42132431</a:t>
            </a:r>
          </a:p>
          <a:p>
            <a:r>
              <a:rPr lang="en-US" dirty="0"/>
              <a:t>Seq 2: 13423124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4A4B7-1818-4445-A53C-1A834C2F17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725" y="3829227"/>
            <a:ext cx="3838821" cy="34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A7369-405A-6942-8D73-D238C46937E3}"/>
              </a:ext>
            </a:extLst>
          </p:cNvPr>
          <p:cNvSpPr txBox="1"/>
          <p:nvPr/>
        </p:nvSpPr>
        <p:spPr>
          <a:xfrm>
            <a:off x="4124325" y="3911751"/>
            <a:ext cx="160020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Progression of early pre-stimulus activity pattern similar to post-stimulus</a:t>
            </a:r>
          </a:p>
        </p:txBody>
      </p:sp>
    </p:spTree>
    <p:extLst>
      <p:ext uri="{BB962C8B-B14F-4D97-AF65-F5344CB8AC3E}">
        <p14:creationId xmlns:p14="http://schemas.microsoft.com/office/powerpoint/2010/main" val="282886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A66A-E226-4445-BA36-C66ADE43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25C3-23FB-DF40-9933-8E39A8D75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257426"/>
            <a:ext cx="9067799" cy="4502154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John </a:t>
            </a:r>
            <a:r>
              <a:rPr lang="en-US" dirty="0" err="1"/>
              <a:t>Rohrlich</a:t>
            </a:r>
            <a:r>
              <a:rPr lang="en-US" dirty="0"/>
              <a:t> applying model to statistical learning in speech, using full auditory input.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Starting with Graf-Estes &amp; Lew-Williams 2015 stimuli based on </a:t>
            </a:r>
            <a:r>
              <a:rPr lang="en-US" dirty="0" err="1"/>
              <a:t>Saffran</a:t>
            </a:r>
            <a:r>
              <a:rPr lang="en-US" dirty="0"/>
              <a:t> et al paradigm.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Shows reliable effects for reliable vs. unreliable sequences.</a:t>
            </a:r>
          </a:p>
        </p:txBody>
      </p:sp>
      <p:pic>
        <p:nvPicPr>
          <p:cNvPr id="1026" name="Picture 2" descr="John ROHRLICH | Research Associate | PhD | University of Colorado Boulder,  CO | CUB | Department of Psychology and Neuroscience">
            <a:extLst>
              <a:ext uri="{FF2B5EF4-FFF2-40B4-BE49-F238E27FC236}">
                <a16:creationId xmlns:a16="http://schemas.microsoft.com/office/drawing/2014/main" id="{244A3E51-5CDD-6D40-9C26-09F7CA54E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6725" y="352425"/>
            <a:ext cx="1724893" cy="17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05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24583" y="4467225"/>
            <a:ext cx="9059083" cy="2175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Deep predictive learning:</a:t>
            </a:r>
          </a:p>
          <a:p>
            <a:r>
              <a:rPr lang="en-US" sz="3600" dirty="0"/>
              <a:t>- Works</a:t>
            </a:r>
          </a:p>
          <a:p>
            <a:r>
              <a:rPr lang="en-US" sz="3600" dirty="0"/>
              <a:t>- Fits with lots of biology</a:t>
            </a:r>
          </a:p>
          <a:p>
            <a:r>
              <a:rPr lang="en-US" sz="3600" dirty="0"/>
              <a:t>- Extends to motor, cross-modal predictions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B84DC6-15AF-7A4A-8EEB-7A331FA9CA67}"/>
              </a:ext>
            </a:extLst>
          </p:cNvPr>
          <p:cNvGrpSpPr/>
          <p:nvPr/>
        </p:nvGrpSpPr>
        <p:grpSpPr>
          <a:xfrm>
            <a:off x="522620" y="657225"/>
            <a:ext cx="8924925" cy="3569970"/>
            <a:chOff x="539271" y="1563688"/>
            <a:chExt cx="8924925" cy="3569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F51EF2-2E73-864E-B334-0CE731B6C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271" y="1563688"/>
              <a:ext cx="8924925" cy="35699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85A093-0CAB-F442-9DB7-B6DBAF78E18F}"/>
                </a:ext>
              </a:extLst>
            </p:cNvPr>
            <p:cNvSpPr txBox="1"/>
            <p:nvPr/>
          </p:nvSpPr>
          <p:spPr>
            <a:xfrm>
              <a:off x="1457325" y="1876425"/>
              <a:ext cx="2598788" cy="55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“What works”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6BC690-EEAD-A246-A273-BDF98F20BEB5}"/>
                </a:ext>
              </a:extLst>
            </p:cNvPr>
            <p:cNvSpPr txBox="1"/>
            <p:nvPr/>
          </p:nvSpPr>
          <p:spPr>
            <a:xfrm>
              <a:off x="6029325" y="4314825"/>
              <a:ext cx="2385589" cy="497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Neuroscience</a:t>
              </a:r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D7393E-E279-4046-B61E-763934F1D91C}"/>
                </a:ext>
              </a:extLst>
            </p:cNvPr>
            <p:cNvSpPr/>
            <p:nvPr/>
          </p:nvSpPr>
          <p:spPr bwMode="auto">
            <a:xfrm>
              <a:off x="4200525" y="2586673"/>
              <a:ext cx="1524000" cy="1524000"/>
            </a:xfrm>
            <a:prstGeom prst="ellips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itchFamily="-111" charset="2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pitchFamily="-111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97F15C-2C8F-D94A-AF3D-BC49584D12E0}"/>
                </a:ext>
              </a:extLst>
            </p:cNvPr>
            <p:cNvSpPr txBox="1"/>
            <p:nvPr/>
          </p:nvSpPr>
          <p:spPr>
            <a:xfrm>
              <a:off x="4370055" y="3042114"/>
              <a:ext cx="1184940" cy="613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AND</a:t>
              </a:r>
              <a:endParaRPr 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388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768726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C46D7-CBDF-2748-BEE5-4C6C688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Diffs From </a:t>
            </a:r>
            <a:r>
              <a:rPr lang="en-US" dirty="0" err="1"/>
              <a:t>Friston</a:t>
            </a:r>
            <a:r>
              <a:rPr lang="en-US" dirty="0"/>
              <a:t> /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407D5-8E7E-0F45-B4EE-21CC9DCC8F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2" y="1724025"/>
            <a:ext cx="8908643" cy="53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1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4E41-F764-3244-818B-C917061C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9647-4478-3F45-8224-B8854F11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Peculiar features of connectivity between cortex and thalamus support form of predictive learning (many diffs from </a:t>
            </a:r>
            <a:r>
              <a:rPr lang="en-US" sz="2400" dirty="0" err="1"/>
              <a:t>Friston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  <a:p>
            <a:r>
              <a:rPr lang="en-US" sz="2400" dirty="0"/>
              <a:t>Computational model shows that predictive learning from raw visual “movies” self-organizes abstract categorical object representations (based on </a:t>
            </a:r>
            <a:r>
              <a:rPr lang="en-US" sz="2400" i="1" dirty="0"/>
              <a:t>shape</a:t>
            </a:r>
            <a:r>
              <a:rPr lang="en-US" sz="2400" dirty="0"/>
              <a:t>, not texture!)</a:t>
            </a:r>
          </a:p>
          <a:p>
            <a:pPr marL="107916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460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Andrew Carlson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Riley </a:t>
            </a:r>
            <a:r>
              <a:rPr lang="en-US" sz="2400" dirty="0" err="1">
                <a:solidFill>
                  <a:schemeClr val="tx1"/>
                </a:solidFill>
              </a:rPr>
              <a:t>DeHaan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April Luo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Jessica </a:t>
            </a:r>
            <a:r>
              <a:rPr lang="en-US" sz="2400" dirty="0" err="1">
                <a:solidFill>
                  <a:schemeClr val="tx1"/>
                </a:solidFill>
              </a:rPr>
              <a:t>Mollick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John </a:t>
            </a:r>
            <a:r>
              <a:rPr lang="en-US" sz="2400" dirty="0" err="1">
                <a:solidFill>
                  <a:schemeClr val="tx1"/>
                </a:solidFill>
              </a:rPr>
              <a:t>Rohrlich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Jake </a:t>
            </a:r>
            <a:r>
              <a:rPr lang="en-US" sz="2400" dirty="0" err="1">
                <a:solidFill>
                  <a:schemeClr val="tx1"/>
                </a:solidFill>
              </a:rPr>
              <a:t>Russin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400" dirty="0">
                <a:solidFill>
                  <a:schemeClr val="tx1"/>
                </a:solidFill>
              </a:rPr>
              <a:t>Maryam </a:t>
            </a:r>
            <a:r>
              <a:rPr lang="en-US" sz="2400" dirty="0" err="1">
                <a:solidFill>
                  <a:schemeClr val="tx1"/>
                </a:solidFill>
              </a:rPr>
              <a:t>Zolfaghar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035192" y="1518288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 &amp; McKenna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C924-CF84-054A-B30D-EBDDA0D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approach</a:t>
            </a:r>
            <a:br>
              <a:rPr lang="en-US" dirty="0"/>
            </a:br>
            <a:r>
              <a:rPr lang="en-US" sz="2800" dirty="0"/>
              <a:t>(</a:t>
            </a:r>
            <a:r>
              <a:rPr lang="en-US" sz="2800" dirty="0" err="1"/>
              <a:t>Friston</a:t>
            </a:r>
            <a:r>
              <a:rPr lang="en-US" sz="2800" dirty="0"/>
              <a:t> et al)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491358-E220-724C-BEF0-798190CC4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41" y="1724025"/>
            <a:ext cx="9067800" cy="361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79E9F-93E7-3345-B8E0-F8A4075594A4}"/>
              </a:ext>
            </a:extLst>
          </p:cNvPr>
          <p:cNvSpPr txBox="1"/>
          <p:nvPr/>
        </p:nvSpPr>
        <p:spPr>
          <a:xfrm>
            <a:off x="314325" y="5742401"/>
            <a:ext cx="9256716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Explicit error-coding neurons subtracting top-down vs. bottom up</a:t>
            </a:r>
          </a:p>
          <a:p>
            <a:endParaRPr lang="en-US" sz="2400" dirty="0"/>
          </a:p>
          <a:p>
            <a:r>
              <a:rPr lang="en-US" sz="2400" dirty="0"/>
              <a:t>But: no evidence of such cells!</a:t>
            </a:r>
          </a:p>
        </p:txBody>
      </p:sp>
    </p:spTree>
    <p:extLst>
      <p:ext uri="{BB962C8B-B14F-4D97-AF65-F5344CB8AC3E}">
        <p14:creationId xmlns:p14="http://schemas.microsoft.com/office/powerpoint/2010/main" val="1569709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6C32-3BF5-A64F-8EC0-4D1AFA1C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117600"/>
          </a:xfrm>
        </p:spPr>
        <p:txBody>
          <a:bodyPr/>
          <a:lstStyle/>
          <a:p>
            <a:r>
              <a:rPr lang="en-US" dirty="0"/>
              <a:t>Hebbian is too Dumb!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BA113-C160-DD4C-8859-F71D67388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5305425"/>
            <a:ext cx="9067799" cy="1560513"/>
          </a:xfrm>
        </p:spPr>
        <p:txBody>
          <a:bodyPr/>
          <a:lstStyle/>
          <a:p>
            <a:pPr marL="107916" indent="0">
              <a:buNone/>
            </a:pPr>
            <a:r>
              <a:rPr lang="en-US" dirty="0"/>
              <a:t>Babies exhibit some serious active, theory-like learning abilities!</a:t>
            </a:r>
          </a:p>
          <a:p>
            <a:pPr marL="107916" indent="0">
              <a:buNone/>
            </a:pPr>
            <a:r>
              <a:rPr lang="en-US" dirty="0"/>
              <a:t>Not just passive soaking up of statistics..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8ADB-5311-524A-8A00-97E63CDE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42" y="1647825"/>
            <a:ext cx="4882106" cy="293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F77C4-57C7-4E40-BAAF-1ED0861B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41" y="1419225"/>
            <a:ext cx="3429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03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408946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125" y="6283325"/>
            <a:ext cx="88392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biological: error backpropagation</a:t>
            </a:r>
          </a:p>
          <a:p>
            <a:r>
              <a:rPr lang="en-US" sz="2400" dirty="0"/>
              <a:t>Not psychological (where is that hand when you need it!?)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582F6-25CA-FE43-83DD-D891193F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14145"/>
            <a:ext cx="4953000" cy="29382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31C4E35-D4EE-DC4C-A0C7-33B03A4160F6}"/>
              </a:ext>
            </a:extLst>
          </p:cNvPr>
          <p:cNvGrpSpPr/>
          <p:nvPr/>
        </p:nvGrpSpPr>
        <p:grpSpPr>
          <a:xfrm>
            <a:off x="466725" y="2803525"/>
            <a:ext cx="9256716" cy="3479800"/>
            <a:chOff x="466725" y="2803525"/>
            <a:chExt cx="9256716" cy="3479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25" y="2803525"/>
              <a:ext cx="7620000" cy="3479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5241" y="4543425"/>
              <a:ext cx="2108200" cy="1651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6012F6-2FEE-504E-B23A-96268ECBC647}"/>
              </a:ext>
            </a:extLst>
          </p:cNvPr>
          <p:cNvSpPr txBox="1"/>
          <p:nvPr/>
        </p:nvSpPr>
        <p:spPr>
          <a:xfrm>
            <a:off x="5572125" y="915130"/>
            <a:ext cx="3505200" cy="728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Works: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68641325-DA31-C744-A495-6D05A8E5BDBC}"/>
              </a:ext>
            </a:extLst>
          </p:cNvPr>
          <p:cNvSpPr/>
          <p:nvPr/>
        </p:nvSpPr>
        <p:spPr bwMode="auto">
          <a:xfrm>
            <a:off x="7096125" y="4086225"/>
            <a:ext cx="2286000" cy="2286000"/>
          </a:xfrm>
          <a:prstGeom prst="noSmoking">
            <a:avLst>
              <a:gd name="adj" fmla="val 10585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07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963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69940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305330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01994-28BE-3C45-9301-B5DF528CF0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125" y="1724025"/>
            <a:ext cx="6914905" cy="54616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53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Neuroscience: Hebbian</a:t>
            </a:r>
            <a:endParaRPr lang="en-US" sz="3086" dirty="0"/>
          </a:p>
        </p:txBody>
      </p:sp>
      <p:pic>
        <p:nvPicPr>
          <p:cNvPr id="5" name="Content Placeholder 4" descr="fig_ltp_data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4" y="1266825"/>
            <a:ext cx="4800601" cy="4029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4" descr="fig_ltpd_synapse.png">
            <a:extLst>
              <a:ext uri="{FF2B5EF4-FFF2-40B4-BE49-F238E27FC236}">
                <a16:creationId xmlns:a16="http://schemas.microsoft.com/office/drawing/2014/main" id="{50B8D1C8-2BE9-FC44-9495-99CCF9D676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0" r="-553"/>
          <a:stretch/>
        </p:blipFill>
        <p:spPr bwMode="auto">
          <a:xfrm>
            <a:off x="4886325" y="2028825"/>
            <a:ext cx="5029200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B2E3D-27A1-3842-8656-AD9D76913A39}"/>
              </a:ext>
            </a:extLst>
          </p:cNvPr>
          <p:cNvSpPr txBox="1"/>
          <p:nvPr/>
        </p:nvSpPr>
        <p:spPr>
          <a:xfrm>
            <a:off x="238124" y="5610225"/>
            <a:ext cx="4572001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Just one little problem: It doesn’t work!</a:t>
            </a:r>
          </a:p>
        </p:txBody>
      </p:sp>
    </p:spTree>
    <p:extLst>
      <p:ext uri="{BB962C8B-B14F-4D97-AF65-F5344CB8AC3E}">
        <p14:creationId xmlns:p14="http://schemas.microsoft.com/office/powerpoint/2010/main" val="13560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1EF2-2E73-864E-B334-0CE731B6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1" y="1563688"/>
            <a:ext cx="8924925" cy="356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5A093-0CAB-F442-9DB7-B6DBAF78E18F}"/>
              </a:ext>
            </a:extLst>
          </p:cNvPr>
          <p:cNvSpPr txBox="1"/>
          <p:nvPr/>
        </p:nvSpPr>
        <p:spPr>
          <a:xfrm>
            <a:off x="1457325" y="1876425"/>
            <a:ext cx="2598788" cy="555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“What works”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BC690-EEAD-A246-A273-BDF98F20BEB5}"/>
              </a:ext>
            </a:extLst>
          </p:cNvPr>
          <p:cNvSpPr txBox="1"/>
          <p:nvPr/>
        </p:nvSpPr>
        <p:spPr>
          <a:xfrm>
            <a:off x="6029325" y="4314825"/>
            <a:ext cx="2385589" cy="497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Neuroscience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D7393E-E279-4046-B61E-763934F1D91C}"/>
              </a:ext>
            </a:extLst>
          </p:cNvPr>
          <p:cNvSpPr/>
          <p:nvPr/>
        </p:nvSpPr>
        <p:spPr bwMode="auto">
          <a:xfrm>
            <a:off x="4200525" y="2586673"/>
            <a:ext cx="1524000" cy="15240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353B96-51AB-6E42-B50E-B0AA14F3CCC2}"/>
              </a:ext>
            </a:extLst>
          </p:cNvPr>
          <p:cNvSpPr txBox="1"/>
          <p:nvPr/>
        </p:nvSpPr>
        <p:spPr>
          <a:xfrm>
            <a:off x="539271" y="5694268"/>
            <a:ext cx="5211683" cy="613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do we get to “and”?</a:t>
            </a:r>
          </a:p>
        </p:txBody>
      </p:sp>
    </p:spTree>
    <p:extLst>
      <p:ext uri="{BB962C8B-B14F-4D97-AF65-F5344CB8AC3E}">
        <p14:creationId xmlns:p14="http://schemas.microsoft.com/office/powerpoint/2010/main" val="226946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7D94-DD93-6D4B-962B-5C97158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97ED-330E-8344-92EA-C5A6138C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42" y="2409825"/>
            <a:ext cx="9067799" cy="4349754"/>
          </a:xfrm>
        </p:spPr>
        <p:txBody>
          <a:bodyPr/>
          <a:lstStyle/>
          <a:p>
            <a:r>
              <a:rPr lang="en-US" dirty="0"/>
              <a:t>Computational level: </a:t>
            </a:r>
            <a:r>
              <a:rPr lang="en-US" i="1" dirty="0"/>
              <a:t>error-driven &amp; predictive learning</a:t>
            </a:r>
          </a:p>
          <a:p>
            <a:r>
              <a:rPr lang="en-US" dirty="0"/>
              <a:t>Implementational level: </a:t>
            </a:r>
            <a:r>
              <a:rPr lang="en-US" i="1" dirty="0"/>
              <a:t>thalamocortical loops</a:t>
            </a:r>
          </a:p>
          <a:p>
            <a:r>
              <a:rPr lang="en-US" dirty="0"/>
              <a:t>Functional level: </a:t>
            </a:r>
            <a:r>
              <a:rPr lang="en-US" i="1" dirty="0"/>
              <a:t>does it actually work?</a:t>
            </a:r>
          </a:p>
        </p:txBody>
      </p:sp>
    </p:spTree>
    <p:extLst>
      <p:ext uri="{BB962C8B-B14F-4D97-AF65-F5344CB8AC3E}">
        <p14:creationId xmlns:p14="http://schemas.microsoft.com/office/powerpoint/2010/main" val="18069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94025661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10197</TotalTime>
  <Words>1459</Words>
  <Application>Microsoft Macintosh PowerPoint</Application>
  <PresentationFormat>Custom</PresentationFormat>
  <Paragraphs>249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Symbol</vt:lpstr>
      <vt:lpstr>Times New Roman</vt:lpstr>
      <vt:lpstr>Wingdings</vt:lpstr>
      <vt:lpstr>ror_std_emerbrain</vt:lpstr>
      <vt:lpstr>Learning in the Neocortex</vt:lpstr>
      <vt:lpstr>Learning is an embarrassment…  (of potential riches!)</vt:lpstr>
      <vt:lpstr>PowerPoint Presentation</vt:lpstr>
      <vt:lpstr>PowerPoint Presentation</vt:lpstr>
      <vt:lpstr>PowerPoint Presentation</vt:lpstr>
      <vt:lpstr>Neuroscience: Hebbian</vt:lpstr>
      <vt:lpstr>PowerPoint Presentation</vt:lpstr>
      <vt:lpstr>Three Levels</vt:lpstr>
      <vt:lpstr>Bidirectional Connections Carry Error Gradients (GeneRec; O’Reilly, 1996)</vt:lpstr>
      <vt:lpstr>Many different approaches.. (Whittington &amp; Bogacz Review, TICS, 2019)</vt:lpstr>
      <vt:lpstr>The Mystery of (Knowledge) Development</vt:lpstr>
      <vt:lpstr>Helmholtz: Recognition by Synthesis</vt:lpstr>
      <vt:lpstr>PowerPoint Presentation</vt:lpstr>
      <vt:lpstr>The Predictive Bootstrap (Elman 1990; Elman, Bates, et al. 1996)</vt:lpstr>
      <vt:lpstr>Biologically, how does it work?</vt:lpstr>
      <vt:lpstr>Thalamocortical Loop Biology (Sherman &amp; Guillery, 2006)</vt:lpstr>
      <vt:lpstr>The Pulvinar = Projection Screen (c.f. Mumford, 1991 “blackboard”)</vt:lpstr>
      <vt:lpstr>Deep Predictive Learning</vt:lpstr>
      <vt:lpstr>Synapse-Level Learning</vt:lpstr>
      <vt:lpstr>Gettin’ AMPA’d</vt:lpstr>
      <vt:lpstr>Which Way?</vt:lpstr>
      <vt:lpstr>XCAL = Linearized BCM</vt:lpstr>
      <vt:lpstr>Threshold Does Adapt</vt:lpstr>
      <vt:lpstr>Floating Threshold = Medium Term Synaptic Activity (Error-Driven)</vt:lpstr>
      <vt:lpstr>Testing Prediction (Jinyoung Jang, Cliff Moran, Karen Zito, in progress)</vt:lpstr>
      <vt:lpstr>Stimulus Protocol</vt:lpstr>
      <vt:lpstr>Protocols</vt:lpstr>
      <vt:lpstr>Results: 25-50Hz</vt:lpstr>
      <vt:lpstr>Results: 50-100Hz</vt:lpstr>
      <vt:lpstr>LTD for “Error” case: sometimes..</vt:lpstr>
      <vt:lpstr>Method Details</vt:lpstr>
      <vt:lpstr>Functionally: does it work?</vt:lpstr>
      <vt:lpstr>PowerPoint Presentation</vt:lpstr>
      <vt:lpstr>Model vs. Monkeys: Categories Emerge in Higher Layers</vt:lpstr>
      <vt:lpstr>Categories not in V1; Emerge in IT Obj Rec Pathway</vt:lpstr>
      <vt:lpstr>Model vs. Humans</vt:lpstr>
      <vt:lpstr>PowerPoint Presentation</vt:lpstr>
      <vt:lpstr>Backprop Comparison Models</vt:lpstr>
      <vt:lpstr>Predictive Remapping</vt:lpstr>
      <vt:lpstr>Experimental Test</vt:lpstr>
      <vt:lpstr>Speech Perception</vt:lpstr>
      <vt:lpstr>PowerPoint Presentation</vt:lpstr>
      <vt:lpstr>Key Biological Data</vt:lpstr>
      <vt:lpstr>Key Diffs From Friston / Bayes</vt:lpstr>
      <vt:lpstr>Conclusions</vt:lpstr>
      <vt:lpstr>Thanks To</vt:lpstr>
      <vt:lpstr>“Standard” approach (Friston et al)</vt:lpstr>
      <vt:lpstr>Hebbian is too Dumb!</vt:lpstr>
      <vt:lpstr>Activation Diffs Implicitly Compute Derivatives (GeneRec; O’Reilly, 1996)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Deep Attentional Dynamics (Reynolds &amp; Heeger, 2009; Grossberg, 1999)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155</cp:revision>
  <dcterms:created xsi:type="dcterms:W3CDTF">2009-03-18T06:10:11Z</dcterms:created>
  <dcterms:modified xsi:type="dcterms:W3CDTF">2021-10-25T18:01:20Z</dcterms:modified>
</cp:coreProperties>
</file>